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7" r:id="rId4"/>
    <p:sldId id="264" r:id="rId5"/>
    <p:sldId id="278" r:id="rId6"/>
    <p:sldId id="279" r:id="rId7"/>
  </p:sldIdLst>
  <p:sldSz cx="9906000" cy="6858000" type="A4"/>
  <p:notesSz cx="9939338" cy="6807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431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9" d="100"/>
          <a:sy n="69" d="100"/>
        </p:scale>
        <p:origin x="-1236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4036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15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095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601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94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226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042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1550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07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173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1302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9B810-D914-46A3-9F76-7A4DF9C9F05C}" type="datetimeFigureOut">
              <a:rPr lang="pt-BR" smtClean="0"/>
              <a:t>19/09/2025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970A7-8319-49C9-8986-E2DCB25BF10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417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41565" y="0"/>
            <a:ext cx="9833955" cy="5423054"/>
            <a:chOff x="41565" y="0"/>
            <a:chExt cx="9833955" cy="5423054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10" name="Grupo 9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7" name="Imagem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5" name="Imagem 4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8" name="CaixaDeTexto 7"/>
              <p:cNvSpPr txBox="1"/>
              <p:nvPr/>
            </p:nvSpPr>
            <p:spPr>
              <a:xfrm>
                <a:off x="6223413" y="199658"/>
                <a:ext cx="358560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000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  <a:endParaRPr lang="pt-BR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CaixaDeTexto 8"/>
            <p:cNvSpPr txBox="1"/>
            <p:nvPr/>
          </p:nvSpPr>
          <p:spPr>
            <a:xfrm>
              <a:off x="224444" y="1945179"/>
              <a:ext cx="9484822" cy="34778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4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Requerimento de recursos do FUMCAM para a Revisão do Plano Municipal de Gestão Integrada de Resíduos Sólidos de São José dos Campos</a:t>
              </a:r>
              <a:endParaRPr lang="pt-BR" sz="4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11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41565" y="0"/>
            <a:ext cx="9833955" cy="6618844"/>
            <a:chOff x="41565" y="0"/>
            <a:chExt cx="9833955" cy="6618844"/>
          </a:xfrm>
        </p:grpSpPr>
        <p:sp>
          <p:nvSpPr>
            <p:cNvPr id="6" name="CaixaDeTexto 5"/>
            <p:cNvSpPr txBox="1"/>
            <p:nvPr/>
          </p:nvSpPr>
          <p:spPr>
            <a:xfrm>
              <a:off x="6385035" y="224597"/>
              <a:ext cx="2945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Secretária de Urbanismo e Sustentabilidade</a:t>
              </a:r>
              <a:endPara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8" name="Grupo 7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9" name="Imagem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11" name="CaixaDeTexto 10"/>
              <p:cNvSpPr txBox="1"/>
              <p:nvPr/>
            </p:nvSpPr>
            <p:spPr>
              <a:xfrm>
                <a:off x="6385035" y="224597"/>
                <a:ext cx="29455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  <a:endParaRPr lang="pt-BR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" name="CaixaDeTexto 2"/>
            <p:cNvSpPr txBox="1"/>
            <p:nvPr/>
          </p:nvSpPr>
          <p:spPr>
            <a:xfrm>
              <a:off x="357448" y="1263532"/>
              <a:ext cx="9235440" cy="535531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t-BR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DA JUSTIFICATIVA LEGAL DA PROPOSTA</a:t>
              </a:r>
            </a:p>
            <a:p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Lei Federal 12.305/2010 - Politica Nacional de Resíduos Sólidos </a:t>
              </a:r>
            </a:p>
            <a:p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Art. 19 - inciso XIX: prevê a periodicidade de revisão, observado o períodos máximo de 10 anos.</a:t>
              </a:r>
            </a:p>
            <a:p>
              <a:endParaRPr lang="pt-BR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BR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DA JUSTIFICATIVA TÉCNICA DA PROPOSTA 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Aprimorar a gestão de resíduos sólidos no município de São José dos Campos devido aos seguintes fatores: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Mudanças no cenário demográfico e socioeconômico;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Avaliação da eficácia das ações implementadas;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Incorporação de novas tecnologias e soluções;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Otimização de recursos e sustentabilidade financeira;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Fortalecimento da participação social e educação ambiental.</a:t>
              </a:r>
            </a:p>
            <a:p>
              <a:pPr marL="285750" indent="-285750">
                <a:buFont typeface="Wingdings" panose="05000000000000000000" pitchFamily="2" charset="2"/>
                <a:buChar char="Ø"/>
              </a:pPr>
              <a:endParaRPr lang="pt-BR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BR" b="1" dirty="0">
                  <a:latin typeface="Arial" panose="020B0604020202020204" pitchFamily="34" charset="0"/>
                  <a:cs typeface="Arial" panose="020B0604020202020204" pitchFamily="34" charset="0"/>
                </a:rPr>
                <a:t>DO FUNDAMENTO LEGAL PARA UTILIZAÇÃO DO RECURSO DO </a:t>
              </a:r>
              <a:r>
                <a:rPr lang="pt-BR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FUMCAM</a:t>
              </a:r>
              <a:endParaRPr lang="pt-BR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Lei </a:t>
              </a:r>
              <a:r>
                <a:rPr lang="pt-BR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Munícipal</a:t>
              </a: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n° 4.618 de 12 de setembro de 1994</a:t>
              </a:r>
            </a:p>
            <a:p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Art. 5° Os recursos do FUMCAM serão utilizados prioritariamente:</a:t>
              </a:r>
            </a:p>
            <a:p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III. Gerenciamento e controle ambiental</a:t>
              </a:r>
            </a:p>
            <a:p>
              <a:endParaRPr lang="pt-B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592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41565" y="0"/>
            <a:ext cx="9833955" cy="6770318"/>
            <a:chOff x="41565" y="0"/>
            <a:chExt cx="9833955" cy="6770318"/>
          </a:xfrm>
        </p:grpSpPr>
        <p:sp>
          <p:nvSpPr>
            <p:cNvPr id="6" name="CaixaDeTexto 5"/>
            <p:cNvSpPr txBox="1"/>
            <p:nvPr/>
          </p:nvSpPr>
          <p:spPr>
            <a:xfrm>
              <a:off x="6385035" y="224597"/>
              <a:ext cx="2945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Secretária de Urbanismo e Sustentabilidade</a:t>
              </a:r>
              <a:endPara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8" name="Grupo 7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9" name="Imagem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11" name="CaixaDeTexto 10"/>
              <p:cNvSpPr txBox="1"/>
              <p:nvPr/>
            </p:nvSpPr>
            <p:spPr>
              <a:xfrm>
                <a:off x="6385035" y="224597"/>
                <a:ext cx="29455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  <a:endParaRPr lang="pt-BR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" name="CaixaDeTexto 2"/>
            <p:cNvSpPr txBox="1"/>
            <p:nvPr/>
          </p:nvSpPr>
          <p:spPr>
            <a:xfrm>
              <a:off x="157942" y="1135459"/>
              <a:ext cx="9601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DAS ETAPAS, ATIVIDADES</a:t>
              </a:r>
              <a:r>
                <a:rPr lang="pt-BR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pt-BR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 PRAZOS </a:t>
              </a:r>
              <a:endParaRPr lang="pt-BR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693504" y="1486382"/>
              <a:ext cx="4530076" cy="52839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34065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41565" y="0"/>
            <a:ext cx="9833955" cy="6722336"/>
            <a:chOff x="41565" y="0"/>
            <a:chExt cx="9833955" cy="6722336"/>
          </a:xfrm>
        </p:grpSpPr>
        <p:sp>
          <p:nvSpPr>
            <p:cNvPr id="6" name="CaixaDeTexto 5"/>
            <p:cNvSpPr txBox="1"/>
            <p:nvPr/>
          </p:nvSpPr>
          <p:spPr>
            <a:xfrm>
              <a:off x="6385035" y="224597"/>
              <a:ext cx="2945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Secretária de Urbanismo e Sustentabilidade</a:t>
              </a:r>
              <a:endPara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Imagem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8" name="Grupo 7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9" name="Imagem 8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10" name="Imagem 9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11" name="CaixaDeTexto 10"/>
              <p:cNvSpPr txBox="1"/>
              <p:nvPr/>
            </p:nvSpPr>
            <p:spPr>
              <a:xfrm>
                <a:off x="6385035" y="224597"/>
                <a:ext cx="29455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  <a:endParaRPr lang="pt-BR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" name="CaixaDeTexto 11"/>
            <p:cNvSpPr txBox="1"/>
            <p:nvPr/>
          </p:nvSpPr>
          <p:spPr>
            <a:xfrm>
              <a:off x="157942" y="1135459"/>
              <a:ext cx="9717578" cy="43396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4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VALOR REFERÊNCIA ESTIMADO</a:t>
              </a:r>
              <a:endParaRPr lang="pt-BR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BR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BASE DE CÁLCULO:</a:t>
              </a:r>
            </a:p>
            <a:p>
              <a:endParaRPr lang="pt-BR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BR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Nota técnica de justificativa do Valor de Referência – </a:t>
              </a: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Baseada em pesquisas documentais </a:t>
              </a:r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de contratos da Associação Pró-Gestão das Águas da </a:t>
              </a: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Bacia Hidrográfica </a:t>
              </a:r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do Rio Paraíba do Sul </a:t>
              </a: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– AGEVAP – anos 2019, 2020, 2023 e 2024. Valor proposto R$ 550.000,00</a:t>
              </a:r>
            </a:p>
            <a:p>
              <a:pPr algn="ctr"/>
              <a:endParaRPr lang="pt-BR" b="1" dirty="0" smtClean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pt-BR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Lei Federal n° 14.133/2021</a:t>
              </a:r>
            </a:p>
            <a:p>
              <a:pPr algn="just"/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Art. 23. O </a:t>
              </a:r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valor previamente estimado da contratação deverá ser compatível com os valores praticados pelo mercado, considerados os preços constantes de bancos de dados públicos e as quantidades a serem contratadas, observadas a potencial economia de escala e as peculiaridades do local de execução do objeto</a:t>
              </a: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  <a:p>
              <a:pPr algn="just"/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II </a:t>
              </a:r>
              <a:r>
                <a:rPr lang="pt-BR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contratações </a:t>
              </a:r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similares feitas pela Administração Pública, em execução ou concluídas no período </a:t>
              </a:r>
              <a:r>
                <a:rPr lang="pt-BR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1 (um) ano anterior à data da pesquisa de preços</a:t>
              </a:r>
              <a:r>
                <a:rPr lang="pt-BR" dirty="0">
                  <a:latin typeface="Arial" panose="020B0604020202020204" pitchFamily="34" charset="0"/>
                  <a:cs typeface="Arial" panose="020B0604020202020204" pitchFamily="34" charset="0"/>
                </a:rPr>
                <a:t>, inclusive mediante sistema de registro de preços, observado o índice de atualização de preços correspondente;</a:t>
              </a:r>
            </a:p>
          </p:txBody>
        </p:sp>
        <p:sp>
          <p:nvSpPr>
            <p:cNvPr id="3" name="Chave direita 2"/>
            <p:cNvSpPr/>
            <p:nvPr/>
          </p:nvSpPr>
          <p:spPr>
            <a:xfrm rot="5400000">
              <a:off x="4713314" y="847897"/>
              <a:ext cx="498768" cy="9664930"/>
            </a:xfrm>
            <a:prstGeom prst="rightBrac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" name="CaixaDeTexto 3"/>
            <p:cNvSpPr txBox="1"/>
            <p:nvPr/>
          </p:nvSpPr>
          <p:spPr>
            <a:xfrm>
              <a:off x="2923308" y="6137561"/>
              <a:ext cx="408709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3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R$ 605.000,00</a:t>
              </a:r>
              <a:endParaRPr lang="pt-BR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121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41565" y="0"/>
            <a:ext cx="9833955" cy="4726561"/>
            <a:chOff x="41565" y="0"/>
            <a:chExt cx="9833955" cy="4726561"/>
          </a:xfrm>
        </p:grpSpPr>
        <p:sp>
          <p:nvSpPr>
            <p:cNvPr id="5" name="CaixaDeTexto 4"/>
            <p:cNvSpPr txBox="1"/>
            <p:nvPr/>
          </p:nvSpPr>
          <p:spPr>
            <a:xfrm>
              <a:off x="6385035" y="224597"/>
              <a:ext cx="2945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Secretária de Urbanismo e Sustentabilidade</a:t>
              </a:r>
              <a:endPara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6" name="Imagem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7" name="Grupo 6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8" name="Imagem 7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9" name="Imagem 8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10" name="CaixaDeTexto 9"/>
              <p:cNvSpPr txBox="1"/>
              <p:nvPr/>
            </p:nvSpPr>
            <p:spPr>
              <a:xfrm>
                <a:off x="6385035" y="224597"/>
                <a:ext cx="29455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  <a:endParaRPr lang="pt-BR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3" name="Grupo 12"/>
            <p:cNvGrpSpPr/>
            <p:nvPr/>
          </p:nvGrpSpPr>
          <p:grpSpPr>
            <a:xfrm>
              <a:off x="41566" y="2165261"/>
              <a:ext cx="9833954" cy="2561300"/>
              <a:chOff x="41566" y="1902020"/>
              <a:chExt cx="9833954" cy="2561300"/>
            </a:xfrm>
          </p:grpSpPr>
          <p:sp>
            <p:nvSpPr>
              <p:cNvPr id="11" name="CaixaDeTexto 10"/>
              <p:cNvSpPr txBox="1"/>
              <p:nvPr/>
            </p:nvSpPr>
            <p:spPr>
              <a:xfrm>
                <a:off x="41566" y="1902020"/>
                <a:ext cx="983395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CRONOGRAMA FÍSICO-FINANCEIRO</a:t>
                </a:r>
                <a:endParaRPr lang="pt-BR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2" name="Imagem 1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237" y="2397725"/>
                <a:ext cx="9393382" cy="206559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4093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-66502" y="0"/>
            <a:ext cx="9972502" cy="5541173"/>
            <a:chOff x="-66502" y="0"/>
            <a:chExt cx="9972502" cy="5541173"/>
          </a:xfrm>
        </p:grpSpPr>
        <p:grpSp>
          <p:nvGrpSpPr>
            <p:cNvPr id="4" name="Grupo 3"/>
            <p:cNvGrpSpPr/>
            <p:nvPr/>
          </p:nvGrpSpPr>
          <p:grpSpPr>
            <a:xfrm>
              <a:off x="-66502" y="2546584"/>
              <a:ext cx="9972502" cy="2994589"/>
              <a:chOff x="-30480" y="2546584"/>
              <a:chExt cx="9936480" cy="2994589"/>
            </a:xfrm>
          </p:grpSpPr>
          <p:sp>
            <p:nvSpPr>
              <p:cNvPr id="5" name="CaixaDeTexto 4"/>
              <p:cNvSpPr txBox="1"/>
              <p:nvPr/>
            </p:nvSpPr>
            <p:spPr>
              <a:xfrm>
                <a:off x="0" y="2546584"/>
                <a:ext cx="99060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4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Obrigado pela atenção de todos</a:t>
                </a:r>
              </a:p>
            </p:txBody>
          </p:sp>
          <p:sp>
            <p:nvSpPr>
              <p:cNvPr id="6" name="CaixaDeTexto 5"/>
              <p:cNvSpPr txBox="1"/>
              <p:nvPr/>
            </p:nvSpPr>
            <p:spPr>
              <a:xfrm>
                <a:off x="-30480" y="3602181"/>
                <a:ext cx="9906000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Divisão de Desenvolvimento Ambiental e Mudanças Climáticas </a:t>
                </a:r>
              </a:p>
              <a:p>
                <a:pPr algn="ctr"/>
                <a:endParaRPr lang="pt-BR" sz="2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pt-B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Contatos DDAMC/DGA/SEURBS</a:t>
                </a:r>
              </a:p>
              <a:p>
                <a:pPr algn="ctr"/>
                <a:r>
                  <a:rPr lang="pt-B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(12) 39478601</a:t>
                </a:r>
              </a:p>
              <a:p>
                <a:pPr algn="ctr"/>
                <a:r>
                  <a:rPr lang="pt-BR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eduardo.montesi@sjc.sp.gov.br</a:t>
                </a:r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6385035" y="224597"/>
              <a:ext cx="29455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Secretária de Urbanismo e Sustentabilidade</a:t>
              </a:r>
              <a:endParaRPr 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565" y="0"/>
              <a:ext cx="5249008" cy="1095528"/>
            </a:xfrm>
            <a:prstGeom prst="rect">
              <a:avLst/>
            </a:prstGeom>
          </p:spPr>
        </p:pic>
        <p:grpSp>
          <p:nvGrpSpPr>
            <p:cNvPr id="9" name="Grupo 8"/>
            <p:cNvGrpSpPr/>
            <p:nvPr/>
          </p:nvGrpSpPr>
          <p:grpSpPr>
            <a:xfrm>
              <a:off x="5128950" y="0"/>
              <a:ext cx="4746570" cy="1095528"/>
              <a:chOff x="5128950" y="0"/>
              <a:chExt cx="4746570" cy="1095528"/>
            </a:xfrm>
          </p:grpSpPr>
          <p:pic>
            <p:nvPicPr>
              <p:cNvPr id="10" name="Imagem 9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90573" y="0"/>
                <a:ext cx="4584947" cy="1095528"/>
              </a:xfrm>
              <a:prstGeom prst="rect">
                <a:avLst/>
              </a:prstGeom>
            </p:spPr>
          </p:pic>
          <p:pic>
            <p:nvPicPr>
              <p:cNvPr id="11" name="Imagem 10"/>
              <p:cNvPicPr>
                <a:picLocks noChangeAspect="1"/>
              </p:cNvPicPr>
              <p:nvPr/>
            </p:nvPicPr>
            <p:blipFill rotWithShape="1">
              <a:blip r:embed="rId4"/>
              <a:srcRect l="14846"/>
              <a:stretch/>
            </p:blipFill>
            <p:spPr>
              <a:xfrm>
                <a:off x="5128950" y="101751"/>
                <a:ext cx="1094462" cy="892025"/>
              </a:xfrm>
              <a:prstGeom prst="rect">
                <a:avLst/>
              </a:prstGeom>
            </p:spPr>
          </p:pic>
          <p:sp>
            <p:nvSpPr>
              <p:cNvPr id="12" name="CaixaDeTexto 11"/>
              <p:cNvSpPr txBox="1"/>
              <p:nvPr/>
            </p:nvSpPr>
            <p:spPr>
              <a:xfrm>
                <a:off x="6385035" y="224597"/>
                <a:ext cx="294552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dirty="0" smtClean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Secretaria de Urbanismo e Sustentabilidade</a:t>
                </a:r>
                <a:endParaRPr lang="pt-BR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278805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364</TotalTime>
  <Words>394</Words>
  <Application>Microsoft Office PowerPoint</Application>
  <PresentationFormat>Papel A4 (210 x 297 mm)</PresentationFormat>
  <Paragraphs>45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PMSJC ADM-2024)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Eduardo Cunha Montesi</dc:creator>
  <cp:lastModifiedBy>Marisa do Prado Sa Durante</cp:lastModifiedBy>
  <cp:revision>49</cp:revision>
  <cp:lastPrinted>2025-09-18T18:18:40Z</cp:lastPrinted>
  <dcterms:created xsi:type="dcterms:W3CDTF">2025-08-06T17:41:00Z</dcterms:created>
  <dcterms:modified xsi:type="dcterms:W3CDTF">2025-09-19T13:47:33Z</dcterms:modified>
</cp:coreProperties>
</file>