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9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4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80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0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0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8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06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37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49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0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6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AB7D-D83A-4F70-8561-A4D9A8BA161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6F46-979E-478C-9F64-5223F8352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6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Demandas da Educação Ambiental por recursos do FUMCAM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8771"/>
            <a:ext cx="9144000" cy="1655762"/>
          </a:xfrm>
        </p:spPr>
        <p:txBody>
          <a:bodyPr/>
          <a:lstStyle/>
          <a:p>
            <a:r>
              <a:rPr lang="pt-BR" dirty="0" smtClean="0"/>
              <a:t>Andrea Sundfeld</a:t>
            </a:r>
          </a:p>
          <a:p>
            <a:r>
              <a:rPr lang="pt-BR" dirty="0" smtClean="0"/>
              <a:t>Chefe – DEA/DGA/SEURBS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4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Revitalização de Nascentes – PRN </a:t>
            </a:r>
            <a:r>
              <a:rPr lang="pt-BR" sz="2800" dirty="0" smtClean="0"/>
              <a:t>(2006-2024)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Contratação de serviço de formação continuada para professores em educação </a:t>
            </a:r>
            <a:r>
              <a:rPr lang="pt-BR" sz="2400" dirty="0" smtClean="0"/>
              <a:t>ambiental, com ênfase em </a:t>
            </a:r>
            <a:r>
              <a:rPr lang="pt-BR" sz="2400" dirty="0" err="1" smtClean="0"/>
              <a:t>Educomunicação</a:t>
            </a:r>
            <a:r>
              <a:rPr lang="pt-BR" sz="2400" dirty="0" smtClean="0"/>
              <a:t> para </a:t>
            </a:r>
            <a:r>
              <a:rPr lang="pt-BR" sz="2400" dirty="0"/>
              <a:t>continuidade às ações do Programa Revitalização de </a:t>
            </a:r>
            <a:r>
              <a:rPr lang="pt-BR" sz="2400" dirty="0" smtClean="0"/>
              <a:t>Nascentes, ações </a:t>
            </a:r>
            <a:r>
              <a:rPr lang="pt-BR" sz="2400" dirty="0"/>
              <a:t>realizadas junto às </a:t>
            </a:r>
            <a:r>
              <a:rPr lang="pt-BR" sz="2400" dirty="0" smtClean="0"/>
              <a:t>escolas e comunidades, </a:t>
            </a:r>
            <a:r>
              <a:rPr lang="pt-BR" sz="2400" dirty="0"/>
              <a:t>promovendo assim a </a:t>
            </a:r>
            <a:r>
              <a:rPr lang="pt-BR" sz="2400" dirty="0" smtClean="0"/>
              <a:t>difusão </a:t>
            </a:r>
            <a:r>
              <a:rPr lang="pt-BR" sz="2400" dirty="0"/>
              <a:t>da Educação Ambiental para Recursos </a:t>
            </a:r>
            <a:r>
              <a:rPr lang="pt-BR" sz="2400" dirty="0" smtClean="0"/>
              <a:t>Hídricos.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pt-BR" dirty="0" smtClean="0"/>
              <a:t>	</a:t>
            </a:r>
            <a:r>
              <a:rPr lang="pt-BR" sz="3200" dirty="0" smtClean="0"/>
              <a:t>R$ 40.000,00</a:t>
            </a:r>
          </a:p>
          <a:p>
            <a:pPr marL="342900" lvl="1" indent="-342900">
              <a:spcBef>
                <a:spcPts val="1000"/>
              </a:spcBef>
            </a:pPr>
            <a:r>
              <a:rPr lang="pt-BR" dirty="0" smtClean="0"/>
              <a:t>Serviço </a:t>
            </a:r>
            <a:r>
              <a:rPr lang="pt-BR" dirty="0"/>
              <a:t>de </a:t>
            </a:r>
            <a:r>
              <a:rPr lang="pt-BR" i="1" dirty="0" err="1"/>
              <a:t>coffe</a:t>
            </a:r>
            <a:r>
              <a:rPr lang="pt-BR" i="1" dirty="0"/>
              <a:t> </a:t>
            </a:r>
            <a:r>
              <a:rPr lang="pt-BR" i="1" dirty="0" smtClean="0"/>
              <a:t>break </a:t>
            </a:r>
            <a:r>
              <a:rPr lang="pt-BR" dirty="0" smtClean="0"/>
              <a:t>para os encontros formativos (HTC)</a:t>
            </a:r>
            <a:endParaRPr lang="pt-BR" dirty="0"/>
          </a:p>
          <a:p>
            <a:pPr marL="0" lvl="1" indent="0">
              <a:spcBef>
                <a:spcPts val="1000"/>
              </a:spcBef>
              <a:buNone/>
            </a:pPr>
            <a:r>
              <a:rPr lang="pt-BR" sz="3200" dirty="0" smtClean="0"/>
              <a:t>         R</a:t>
            </a:r>
            <a:r>
              <a:rPr lang="pt-BR" sz="3200" dirty="0"/>
              <a:t>$ </a:t>
            </a:r>
            <a:r>
              <a:rPr lang="pt-BR" sz="3200" dirty="0" smtClean="0"/>
              <a:t>6.000,00</a:t>
            </a:r>
            <a:endParaRPr lang="pt-BR" sz="2400" dirty="0"/>
          </a:p>
        </p:txBody>
      </p:sp>
      <p:pic>
        <p:nvPicPr>
          <p:cNvPr id="1026" name="Picture 2" descr="https://nascentes.sjc.sp.gov.br/media/1096/htc.jpg?width=861&amp;height=7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26" y="1565210"/>
            <a:ext cx="5235456" cy="44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8731" t="32046" r="34603" b="49330"/>
          <a:stretch/>
        </p:blipFill>
        <p:spPr>
          <a:xfrm>
            <a:off x="4528458" y="5985587"/>
            <a:ext cx="2220686" cy="8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Contratação de assessoria para análise de água das nascentes - PRN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Serão 76 análises: </a:t>
            </a:r>
          </a:p>
          <a:p>
            <a:pPr lvl="1"/>
            <a:r>
              <a:rPr lang="pt-BR" dirty="0" smtClean="0"/>
              <a:t>Estação chuvosa (38 nascentes)</a:t>
            </a:r>
          </a:p>
          <a:p>
            <a:pPr lvl="1"/>
            <a:r>
              <a:rPr lang="pt-BR" dirty="0" smtClean="0"/>
              <a:t>Estação seca (38 nascentes)</a:t>
            </a:r>
          </a:p>
          <a:p>
            <a:pPr lvl="1"/>
            <a:r>
              <a:rPr lang="pt-BR" dirty="0" smtClean="0"/>
              <a:t>Estimativa de realização de análises com acompanhamento dos alunos, em 18 nascentes.</a:t>
            </a:r>
            <a:endParaRPr lang="pt-BR" dirty="0"/>
          </a:p>
          <a:p>
            <a:pPr lvl="1"/>
            <a:endParaRPr lang="pt-BR" dirty="0" smtClean="0"/>
          </a:p>
          <a:p>
            <a:pPr marL="42863" lvl="1" indent="0">
              <a:buNone/>
            </a:pPr>
            <a:r>
              <a:rPr lang="pt-BR" dirty="0" smtClean="0"/>
              <a:t>	</a:t>
            </a:r>
            <a:r>
              <a:rPr lang="pt-BR" sz="3200" dirty="0" smtClean="0"/>
              <a:t>R$ 30.000,00</a:t>
            </a:r>
            <a:endParaRPr lang="pt-BR" sz="3200" dirty="0"/>
          </a:p>
        </p:txBody>
      </p:sp>
      <p:pic>
        <p:nvPicPr>
          <p:cNvPr id="2050" name="Picture 2" descr="Alunos fazem análise de água de nascente do Parque Alberto Simō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26584"/>
            <a:ext cx="5181600" cy="274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8731" t="32046" r="34603" b="49330"/>
          <a:stretch/>
        </p:blipFill>
        <p:spPr>
          <a:xfrm>
            <a:off x="4528458" y="5985587"/>
            <a:ext cx="2220686" cy="8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30868"/>
            <a:ext cx="10515600" cy="110444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/>
              <a:t>Contratação de serviço especializado para formação comunitária, orientação ao manejo da horta modelo do Parque da Cidade, coordenação de equipe e gestão das demandas associadas à adoção de hortas urbanas.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78063"/>
            <a:ext cx="5181600" cy="4351338"/>
          </a:xfrm>
        </p:spPr>
        <p:txBody>
          <a:bodyPr/>
          <a:lstStyle/>
          <a:p>
            <a:r>
              <a:rPr lang="pt-BR" dirty="0">
                <a:latin typeface="+mj-lt"/>
                <a:ea typeface="+mj-ea"/>
                <a:cs typeface="+mj-cs"/>
              </a:rPr>
              <a:t>Duração do contrato: 12 meses 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2863" lvl="1" indent="0">
              <a:buNone/>
            </a:pPr>
            <a:r>
              <a:rPr lang="pt-BR" dirty="0" smtClean="0"/>
              <a:t>	</a:t>
            </a:r>
            <a:r>
              <a:rPr lang="pt-BR" sz="3200" dirty="0" smtClean="0"/>
              <a:t>R$ 42.000,00</a:t>
            </a:r>
          </a:p>
          <a:p>
            <a:pPr marL="42863" lvl="1" indent="0">
              <a:buNone/>
            </a:pPr>
            <a:endParaRPr lang="pt-BR" sz="1200" dirty="0"/>
          </a:p>
          <a:p>
            <a:pPr marL="42863" lvl="1" indent="0">
              <a:buNone/>
            </a:pPr>
            <a:r>
              <a:rPr lang="pt-BR" sz="2800" dirty="0">
                <a:latin typeface="+mj-lt"/>
                <a:ea typeface="+mj-ea"/>
                <a:cs typeface="+mj-cs"/>
              </a:rPr>
              <a:t>Os serviços se iniciaram em novembro de 2023, sendo realizadas 3 medições, que totalizam R$ 10.500,00, com notas fiscais emitidas.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8730" t="25838" r="29524" b="16173"/>
          <a:stretch/>
        </p:blipFill>
        <p:spPr>
          <a:xfrm>
            <a:off x="6342744" y="1678063"/>
            <a:ext cx="5314398" cy="41525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7381" t="56174" r="48254" b="23509"/>
          <a:stretch/>
        </p:blipFill>
        <p:spPr>
          <a:xfrm>
            <a:off x="4466771" y="5946679"/>
            <a:ext cx="3410858" cy="8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30868"/>
            <a:ext cx="10515600" cy="110444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/>
              <a:t>Aquisição de 20 composteiras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78063"/>
            <a:ext cx="5181600" cy="4351338"/>
          </a:xfrm>
        </p:spPr>
        <p:txBody>
          <a:bodyPr/>
          <a:lstStyle/>
          <a:p>
            <a:r>
              <a:rPr lang="pt-BR" dirty="0" smtClean="0">
                <a:latin typeface="+mj-lt"/>
                <a:ea typeface="+mj-ea"/>
                <a:cs typeface="+mj-cs"/>
              </a:rPr>
              <a:t>Imediato</a:t>
            </a:r>
            <a:endParaRPr lang="pt-BR" dirty="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42863" lvl="1" indent="0">
              <a:buNone/>
            </a:pPr>
            <a:r>
              <a:rPr lang="pt-BR" dirty="0" smtClean="0"/>
              <a:t>	</a:t>
            </a:r>
            <a:r>
              <a:rPr lang="pt-BR" sz="3200" dirty="0" smtClean="0"/>
              <a:t>R$ 20.000,00</a:t>
            </a:r>
          </a:p>
          <a:p>
            <a:pPr marL="42863" lvl="1" indent="0">
              <a:buNone/>
            </a:pP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7381" t="56174" r="48254" b="23509"/>
          <a:stretch/>
        </p:blipFill>
        <p:spPr>
          <a:xfrm>
            <a:off x="4466771" y="5946679"/>
            <a:ext cx="3410858" cy="878648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 rotWithShape="1">
          <a:blip r:embed="rId3"/>
          <a:srcRect l="13230" t="26542" r="40847" b="15470"/>
          <a:stretch/>
        </p:blipFill>
        <p:spPr bwMode="auto">
          <a:xfrm>
            <a:off x="6545179" y="1335314"/>
            <a:ext cx="4652212" cy="3481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/>
          <a:srcRect l="23572" t="53304" r="38142" b="11051"/>
          <a:stretch/>
        </p:blipFill>
        <p:spPr bwMode="auto">
          <a:xfrm>
            <a:off x="7877628" y="4816902"/>
            <a:ext cx="2822455" cy="1535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313157" y="5133473"/>
            <a:ext cx="1090387" cy="387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3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Guia das árvores para arborização de calçadas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Elaboração e impressão</a:t>
            </a:r>
          </a:p>
          <a:p>
            <a:endParaRPr lang="pt-BR" dirty="0"/>
          </a:p>
          <a:p>
            <a:pPr marL="42863" lvl="1" indent="0">
              <a:buNone/>
            </a:pPr>
            <a:r>
              <a:rPr lang="pt-BR" sz="3200" dirty="0" smtClean="0"/>
              <a:t>	R</a:t>
            </a:r>
            <a:r>
              <a:rPr lang="pt-BR" sz="3200" dirty="0"/>
              <a:t>$ 24.000,00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26" y="1374735"/>
            <a:ext cx="5043874" cy="5253118"/>
          </a:xfrm>
        </p:spPr>
      </p:pic>
    </p:spTree>
    <p:extLst>
      <p:ext uri="{BB962C8B-B14F-4D97-AF65-F5344CB8AC3E}">
        <p14:creationId xmlns:p14="http://schemas.microsoft.com/office/powerpoint/2010/main" val="253331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579" y="280352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Muito 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6886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165</Words>
  <Application>Microsoft Office PowerPoint</Application>
  <PresentationFormat>Personalizar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Demandas da Educação Ambiental por recursos do FUMCAM</vt:lpstr>
      <vt:lpstr>Programa Revitalização de Nascentes – PRN (2006-2024)</vt:lpstr>
      <vt:lpstr>Contratação de assessoria para análise de água das nascentes - PRN</vt:lpstr>
      <vt:lpstr>Contratação de serviço especializado para formação comunitária, orientação ao manejo da horta modelo do Parque da Cidade, coordenação de equipe e gestão das demandas associadas à adoção de hortas urbanas.</vt:lpstr>
      <vt:lpstr>Aquisição de 20 composteiras</vt:lpstr>
      <vt:lpstr>Guia das árvores para arborização de calçadas</vt:lpstr>
      <vt:lpstr>Muito obrigada!</vt:lpstr>
    </vt:vector>
  </TitlesOfParts>
  <Company>PMSJC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Demandas da Educação Ambiental por recursos do FUMCAM</dc:title>
  <dc:creator>andrea sundfeld</dc:creator>
  <cp:lastModifiedBy>Marisa do Prado Sa Durante</cp:lastModifiedBy>
  <cp:revision>12</cp:revision>
  <dcterms:created xsi:type="dcterms:W3CDTF">2024-02-06T19:04:27Z</dcterms:created>
  <dcterms:modified xsi:type="dcterms:W3CDTF">2024-02-23T12:18:38Z</dcterms:modified>
</cp:coreProperties>
</file>