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0" r:id="rId1"/>
  </p:sldMasterIdLst>
  <p:sldIdLst>
    <p:sldId id="256" r:id="rId2"/>
    <p:sldId id="278" r:id="rId3"/>
    <p:sldId id="257" r:id="rId4"/>
    <p:sldId id="260" r:id="rId5"/>
    <p:sldId id="265" r:id="rId6"/>
    <p:sldId id="293" r:id="rId7"/>
    <p:sldId id="288" r:id="rId8"/>
    <p:sldId id="289" r:id="rId9"/>
    <p:sldId id="290" r:id="rId10"/>
    <p:sldId id="292" r:id="rId11"/>
    <p:sldId id="29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>
        <p:scale>
          <a:sx n="119" d="100"/>
          <a:sy n="119" d="100"/>
        </p:scale>
        <p:origin x="-10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625600" y="3886200"/>
            <a:ext cx="9144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625600" y="5124450"/>
            <a:ext cx="9144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>
            <a:lvl1pPr>
              <a:defRPr sz="1400"/>
            </a:lvl1pPr>
          </a:lstStyle>
          <a:p>
            <a:fld id="{B61BEF0D-F0BB-DE4B-95CE-6DB70DBA9567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621536" y="6355080"/>
            <a:ext cx="1625600" cy="36576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1" name="Retângulo 20"/>
          <p:cNvSpPr/>
          <p:nvPr/>
        </p:nvSpPr>
        <p:spPr>
          <a:xfrm>
            <a:off x="1206500" y="3648075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tângulo 32"/>
          <p:cNvSpPr/>
          <p:nvPr/>
        </p:nvSpPr>
        <p:spPr>
          <a:xfrm>
            <a:off x="1219200" y="5048250"/>
            <a:ext cx="97536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tângulo 21"/>
          <p:cNvSpPr/>
          <p:nvPr/>
        </p:nvSpPr>
        <p:spPr>
          <a:xfrm>
            <a:off x="1206500" y="3648075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>
            <a:off x="1219200" y="5048250"/>
            <a:ext cx="3048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riângulo isósceles 7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5400000">
            <a:off x="5814836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10972800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5600" y="2971800"/>
            <a:ext cx="9144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727200" y="4267200"/>
            <a:ext cx="90424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534400" y="6355080"/>
            <a:ext cx="3048000" cy="36576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864864" y="6355080"/>
            <a:ext cx="463296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26464" y="6355080"/>
            <a:ext cx="2027936" cy="36576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Retângulo 6"/>
          <p:cNvSpPr/>
          <p:nvPr/>
        </p:nvSpPr>
        <p:spPr>
          <a:xfrm>
            <a:off x="1219200" y="2819400"/>
            <a:ext cx="97536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219200" y="2819400"/>
            <a:ext cx="3048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219200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176264" y="1216152"/>
            <a:ext cx="5388864" cy="493776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285875"/>
            <a:ext cx="5386917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197601" y="1295400"/>
            <a:ext cx="5389033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6197600" y="2133600"/>
            <a:ext cx="5384800" cy="4038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32800" y="304800"/>
            <a:ext cx="33528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8432800" y="1219201"/>
            <a:ext cx="33528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6/21/2024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5220033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406400" y="304800"/>
            <a:ext cx="76200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00856"/>
            <a:ext cx="109728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09600" y="1905000"/>
            <a:ext cx="109728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1219200"/>
            <a:ext cx="109728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riângulo isósceles 8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09600" y="500856"/>
            <a:ext cx="24384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09600" y="1219200"/>
            <a:ext cx="109728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6/21/2024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609600" y="6353175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609600" y="1143000"/>
            <a:ext cx="109728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134691" y="2622353"/>
            <a:ext cx="9300832" cy="986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pt-BR" sz="3600" b="1" dirty="0" smtClean="0">
                <a:solidFill>
                  <a:schemeClr val="tx1"/>
                </a:solidFill>
              </a:rPr>
              <a:t>FAZENDA URBANA</a:t>
            </a:r>
          </a:p>
        </p:txBody>
      </p:sp>
      <p:sp>
        <p:nvSpPr>
          <p:cNvPr id="2" name="Retângulo 1"/>
          <p:cNvSpPr/>
          <p:nvPr/>
        </p:nvSpPr>
        <p:spPr>
          <a:xfrm>
            <a:off x="1532785" y="5079632"/>
            <a:ext cx="94400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buClrTx/>
              <a:buSzTx/>
            </a:pPr>
            <a:r>
              <a:rPr lang="pt-BR" b="1" kern="0" dirty="0" smtClean="0">
                <a:solidFill>
                  <a:sysClr val="windowText" lastClr="000000"/>
                </a:solidFill>
              </a:rPr>
              <a:t>CONVENIO: MINISTÉRIO </a:t>
            </a:r>
            <a:r>
              <a:rPr lang="pt-BR" b="1" kern="0" dirty="0">
                <a:solidFill>
                  <a:sysClr val="windowText" lastClr="000000"/>
                </a:solidFill>
              </a:rPr>
              <a:t>DO MEIO </a:t>
            </a:r>
            <a:r>
              <a:rPr lang="pt-BR" b="1" kern="0" dirty="0" smtClean="0">
                <a:solidFill>
                  <a:sysClr val="windowText" lastClr="000000"/>
                </a:solidFill>
              </a:rPr>
              <a:t>AMBIENTE E MUDANÇA DO CLIMA </a:t>
            </a:r>
            <a:endParaRPr lang="pt-BR" b="1" kern="0" dirty="0">
              <a:solidFill>
                <a:sysClr val="windowText" lastClr="000000"/>
              </a:solidFill>
            </a:endParaRPr>
          </a:p>
          <a:p>
            <a:pPr algn="just">
              <a:spcBef>
                <a:spcPts val="0"/>
              </a:spcBef>
              <a:buClrTx/>
              <a:buSzTx/>
            </a:pPr>
            <a:r>
              <a:rPr lang="pt-BR" kern="0" dirty="0" smtClean="0">
                <a:solidFill>
                  <a:sysClr val="windowText" lastClr="000000"/>
                </a:solidFill>
              </a:rPr>
              <a:t>Edital SQA/MMA </a:t>
            </a:r>
            <a:r>
              <a:rPr lang="pt-BR" kern="0" dirty="0">
                <a:solidFill>
                  <a:sysClr val="windowText" lastClr="000000"/>
                </a:solidFill>
              </a:rPr>
              <a:t>- 21A9</a:t>
            </a:r>
          </a:p>
        </p:txBody>
      </p:sp>
      <p:sp>
        <p:nvSpPr>
          <p:cNvPr id="3" name="Retângulo 2"/>
          <p:cNvSpPr/>
          <p:nvPr/>
        </p:nvSpPr>
        <p:spPr>
          <a:xfrm>
            <a:off x="1532785" y="3838957"/>
            <a:ext cx="93195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PREFEITURA DE SÃO JOSÉ DOS CAMPOS</a:t>
            </a:r>
          </a:p>
          <a:p>
            <a:r>
              <a:rPr lang="pt-BR" b="1" dirty="0" smtClean="0"/>
              <a:t>SECRETARIA </a:t>
            </a:r>
            <a:r>
              <a:rPr lang="pt-BR" b="1" dirty="0"/>
              <a:t>DE URBANISMO E SUSTENTABILIDADE</a:t>
            </a:r>
          </a:p>
          <a:p>
            <a:r>
              <a:rPr lang="pt-BR" b="1" dirty="0" smtClean="0"/>
              <a:t>DEPARTAMENTO DE GESTÃO AMBIENTAL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48617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48039" y="0"/>
            <a:ext cx="10722763" cy="1236741"/>
          </a:xfrm>
        </p:spPr>
        <p:txBody>
          <a:bodyPr vert="horz" anchor="ctr" anchorCtr="0">
            <a:normAutofit/>
          </a:bodyPr>
          <a:lstStyle/>
          <a:p>
            <a:pPr algn="ctr"/>
            <a:r>
              <a:rPr lang="pt-BR" sz="2600" b="1" dirty="0" smtClean="0">
                <a:solidFill>
                  <a:schemeClr val="tx1"/>
                </a:solidFill>
              </a:rPr>
              <a:t>FAZENDA URBANA</a:t>
            </a:r>
            <a:br>
              <a:rPr lang="pt-BR" sz="2600" b="1" dirty="0" smtClean="0">
                <a:solidFill>
                  <a:schemeClr val="tx1"/>
                </a:solidFill>
              </a:rPr>
            </a:br>
            <a:r>
              <a:rPr lang="pt-BR" sz="2600" dirty="0" smtClean="0">
                <a:solidFill>
                  <a:schemeClr val="tx1"/>
                </a:solidFill>
              </a:rPr>
              <a:t>próximos passos...</a:t>
            </a:r>
            <a:endParaRPr lang="pt-BR" sz="26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2201" y="1186249"/>
            <a:ext cx="10855791" cy="416341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600" b="1" dirty="0"/>
              <a:t>Empresa especializada para elaboração do estudo para planejamento da implantação da horta urbana e pátio de compostagem na Fazenda </a:t>
            </a:r>
            <a:r>
              <a:rPr lang="pt-BR" sz="1600" b="1" dirty="0" smtClean="0"/>
              <a:t>Urbana.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1600" dirty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sz="1600" dirty="0" smtClean="0"/>
              <a:t>Produto </a:t>
            </a:r>
            <a:r>
              <a:rPr lang="pt-BR" sz="1600" dirty="0"/>
              <a:t>1: Plano de Trabalho;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sz="1600" dirty="0"/>
              <a:t>Produto 2: Plano de operação, manutenção e monitoramento das sistemáticas do </a:t>
            </a:r>
            <a:r>
              <a:rPr lang="pt-BR" sz="1600" dirty="0" smtClean="0"/>
              <a:t>encaminhamento </a:t>
            </a:r>
            <a:r>
              <a:rPr lang="pt-BR" sz="1600" dirty="0"/>
              <a:t>dos resíduos orgânicos úmidos e verdes secos;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sz="1600" dirty="0"/>
              <a:t>Produto 3: Plano de operação, manutenção e monitoramento da sistemática do </a:t>
            </a:r>
            <a:r>
              <a:rPr lang="pt-BR" sz="1600" dirty="0" smtClean="0"/>
              <a:t>encaminhamento </a:t>
            </a:r>
            <a:r>
              <a:rPr lang="pt-BR" sz="1600" dirty="0"/>
              <a:t>do composto e da produção da horta;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sz="1600" dirty="0"/>
              <a:t>Produto 4: Layout básico da Fazenda Urbana;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sz="1600" dirty="0"/>
              <a:t>Produto 5: Lista de requisitos básicos de projeto para a Fazenda Urbana;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sz="1600" dirty="0"/>
              <a:t>Produto 6: Lista de equipamentos e insumos para implantação e operação da Fazenda </a:t>
            </a:r>
            <a:r>
              <a:rPr lang="pt-BR" sz="1600" dirty="0" smtClean="0"/>
              <a:t>Urbana</a:t>
            </a:r>
            <a:r>
              <a:rPr lang="pt-BR" sz="1600" dirty="0"/>
              <a:t>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sz="1600" dirty="0"/>
              <a:t>Produto 7: Plano de implantação e operação da fazenda Urbana;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sz="1600" dirty="0"/>
              <a:t>Produto 8: Manual de procedimentos de operação, manutenção e monitoramento da </a:t>
            </a:r>
            <a:r>
              <a:rPr lang="pt-BR" sz="1600" dirty="0" smtClean="0"/>
              <a:t>Fazenda </a:t>
            </a:r>
            <a:r>
              <a:rPr lang="pt-BR" sz="1600" dirty="0"/>
              <a:t>Urbana;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pt-BR" sz="1600" dirty="0"/>
              <a:t>Produto 9: Relatório final, contendo a sistematização, em um único documento, de todo o </a:t>
            </a:r>
            <a:r>
              <a:rPr lang="pt-BR" sz="1600" dirty="0" smtClean="0"/>
              <a:t>material </a:t>
            </a:r>
            <a:r>
              <a:rPr lang="pt-BR" sz="1600" dirty="0"/>
              <a:t>desenvolvido nos </a:t>
            </a:r>
            <a:r>
              <a:rPr lang="pt-BR" sz="1600" dirty="0" smtClean="0"/>
              <a:t>demais produtos</a:t>
            </a:r>
            <a:r>
              <a:rPr lang="pt-BR" sz="1600" dirty="0"/>
              <a:t>, incluindo revisões </a:t>
            </a:r>
            <a:r>
              <a:rPr lang="pt-BR" sz="1600" dirty="0" smtClean="0"/>
              <a:t>necessárias.</a:t>
            </a:r>
            <a:endParaRPr lang="pt-BR" sz="1600" dirty="0"/>
          </a:p>
          <a:p>
            <a:pPr marL="0" indent="0" algn="just">
              <a:spcBef>
                <a:spcPts val="0"/>
              </a:spcBef>
              <a:buNone/>
            </a:pPr>
            <a:endParaRPr lang="pt-BR" sz="16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36" y="6388947"/>
            <a:ext cx="1815287" cy="46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0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48039" y="0"/>
            <a:ext cx="10722763" cy="1236741"/>
          </a:xfrm>
        </p:spPr>
        <p:txBody>
          <a:bodyPr vert="horz" anchor="ctr" anchorCtr="0">
            <a:normAutofit/>
          </a:bodyPr>
          <a:lstStyle/>
          <a:p>
            <a:pPr algn="ctr"/>
            <a:r>
              <a:rPr lang="pt-BR" sz="2600" b="1" dirty="0" smtClean="0">
                <a:solidFill>
                  <a:schemeClr val="tx1"/>
                </a:solidFill>
              </a:rPr>
              <a:t>FAZENDA URBANA</a:t>
            </a:r>
            <a:br>
              <a:rPr lang="pt-BR" sz="2600" b="1" dirty="0" smtClean="0">
                <a:solidFill>
                  <a:schemeClr val="tx1"/>
                </a:solidFill>
              </a:rPr>
            </a:br>
            <a:r>
              <a:rPr lang="pt-BR" sz="2600" dirty="0" smtClean="0">
                <a:solidFill>
                  <a:schemeClr val="tx1"/>
                </a:solidFill>
              </a:rPr>
              <a:t>próximos passos...</a:t>
            </a:r>
            <a:endParaRPr lang="pt-BR" sz="2600" dirty="0">
              <a:solidFill>
                <a:schemeClr val="tx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l="3425" t="2014" r="3761" b="2501"/>
          <a:stretch/>
        </p:blipFill>
        <p:spPr>
          <a:xfrm>
            <a:off x="1183465" y="1236741"/>
            <a:ext cx="9451910" cy="5066524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36" y="6388947"/>
            <a:ext cx="1815287" cy="46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9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8039" y="0"/>
            <a:ext cx="10722763" cy="1236741"/>
          </a:xfrm>
        </p:spPr>
        <p:txBody>
          <a:bodyPr>
            <a:normAutofit/>
          </a:bodyPr>
          <a:lstStyle/>
          <a:p>
            <a:pPr algn="ctr"/>
            <a:r>
              <a:rPr lang="pt-BR" sz="1800" b="1" dirty="0" smtClean="0">
                <a:solidFill>
                  <a:schemeClr val="tx1"/>
                </a:solidFill>
              </a:rPr>
              <a:t>EDITAL DE CHAMAMENTO PÚBLICO SQA Nº 01/2023 – MINISTÉRIO DO MEIO AMBIETE</a:t>
            </a:r>
            <a:r>
              <a:rPr lang="pt-BR" sz="3200" b="1" dirty="0" smtClean="0">
                <a:solidFill>
                  <a:schemeClr val="tx1"/>
                </a:solidFill>
              </a:rPr>
              <a:t/>
            </a:r>
            <a:br>
              <a:rPr lang="pt-BR" sz="3200" b="1" dirty="0" smtClean="0">
                <a:solidFill>
                  <a:schemeClr val="tx1"/>
                </a:solidFill>
              </a:rPr>
            </a:br>
            <a:r>
              <a:rPr lang="pt-BR" sz="2600" b="1" dirty="0" smtClean="0">
                <a:solidFill>
                  <a:schemeClr val="tx1"/>
                </a:solidFill>
              </a:rPr>
              <a:t>FAZENDA URBANA</a:t>
            </a:r>
            <a:endParaRPr lang="pt-BR" sz="2600" b="1" dirty="0">
              <a:solidFill>
                <a:schemeClr val="tx1"/>
              </a:solidFill>
            </a:endParaRPr>
          </a:p>
        </p:txBody>
      </p:sp>
      <p:sp>
        <p:nvSpPr>
          <p:cNvPr id="6" name="Espaço Reservado para Texto 5"/>
          <p:cNvSpPr txBox="1">
            <a:spLocks noGrp="1"/>
          </p:cNvSpPr>
          <p:nvPr>
            <p:ph type="body" idx="1"/>
          </p:nvPr>
        </p:nvSpPr>
        <p:spPr>
          <a:xfrm>
            <a:off x="609601" y="1644788"/>
            <a:ext cx="1082268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OBJETO:</a:t>
            </a: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pt-BR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Planejamento</a:t>
            </a: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de programa </a:t>
            </a: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 compostagem e agricultura urbana e </a:t>
            </a:r>
            <a:r>
              <a:rPr kumimoji="0" lang="pt-BR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periurbana</a:t>
            </a: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no município de São José dos </a:t>
            </a: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Campos/SP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FINALIDADE/METAS: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 PMGIRS </a:t>
            </a: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do município prevê diversos Programas para alcançar suas metas, entre eles: </a:t>
            </a:r>
            <a:r>
              <a:rPr kumimoji="0" lang="pt-BR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Compostar</a:t>
            </a: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e Plantar; Feira Sustentável; de Inclusão de Catadores; </a:t>
            </a: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 Programa de </a:t>
            </a: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Comunicação Social. </a:t>
            </a: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Assim</a:t>
            </a: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 projeto apresentado propõe o planejamento de ações para os Programas citados, além de projetos </a:t>
            </a: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piloto voltados à compostagem e agricultura urbana para melhoria do atendimento às metas do </a:t>
            </a:r>
            <a:r>
              <a:rPr kumimoji="0" lang="pt-B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PMGIRS</a:t>
            </a:r>
            <a:r>
              <a:rPr kumimoji="0" lang="pt-BR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pt-BR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36" y="6388947"/>
            <a:ext cx="1815287" cy="46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3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10;g1e427ff5280_0_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8832" y="1463805"/>
            <a:ext cx="6583516" cy="390970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" name="Conector reto 14"/>
          <p:cNvCxnSpPr/>
          <p:nvPr/>
        </p:nvCxnSpPr>
        <p:spPr>
          <a:xfrm flipV="1">
            <a:off x="5280892" y="1531438"/>
            <a:ext cx="2812120" cy="226943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ítulo 1"/>
          <p:cNvSpPr>
            <a:spLocks noGrp="1"/>
          </p:cNvSpPr>
          <p:nvPr>
            <p:ph type="title"/>
          </p:nvPr>
        </p:nvSpPr>
        <p:spPr>
          <a:xfrm>
            <a:off x="548039" y="0"/>
            <a:ext cx="10722763" cy="1236741"/>
          </a:xfrm>
        </p:spPr>
        <p:txBody>
          <a:bodyPr>
            <a:normAutofit/>
          </a:bodyPr>
          <a:lstStyle/>
          <a:p>
            <a:pPr algn="ctr"/>
            <a:r>
              <a:rPr lang="pt-BR" sz="2600" b="1" dirty="0" smtClean="0">
                <a:solidFill>
                  <a:schemeClr val="tx1"/>
                </a:solidFill>
              </a:rPr>
              <a:t>FAZENDA URBANA</a:t>
            </a:r>
            <a:endParaRPr lang="pt-BR" sz="2600" b="1" dirty="0">
              <a:solidFill>
                <a:schemeClr val="tx1"/>
              </a:solidFill>
            </a:endParaRPr>
          </a:p>
        </p:txBody>
      </p:sp>
      <p:cxnSp>
        <p:nvCxnSpPr>
          <p:cNvPr id="29" name="Conector reto 28"/>
          <p:cNvCxnSpPr/>
          <p:nvPr/>
        </p:nvCxnSpPr>
        <p:spPr>
          <a:xfrm>
            <a:off x="5280892" y="3800872"/>
            <a:ext cx="2796275" cy="150500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l="5837" r="39784"/>
          <a:stretch/>
        </p:blipFill>
        <p:spPr>
          <a:xfrm>
            <a:off x="8093012" y="1531438"/>
            <a:ext cx="3177790" cy="377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6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548039" y="1329887"/>
            <a:ext cx="11037921" cy="513681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sz="1600" b="1" dirty="0"/>
              <a:t>Meta 1 - Implantação, ampliação ou aperfeiçoamento da segregação na fonte dos resíduos sólidos urbanos em três frações: orgânicos, recicláveis secos e rejeitos.</a:t>
            </a:r>
            <a:endParaRPr lang="pt-BR" sz="1600" b="1" dirty="0" smtClean="0"/>
          </a:p>
          <a:p>
            <a:pPr algn="just"/>
            <a:r>
              <a:rPr lang="pt-BR" sz="1600" b="1" dirty="0" smtClean="0"/>
              <a:t>Etapa 1: </a:t>
            </a:r>
            <a:r>
              <a:rPr lang="pt-BR" sz="1600" dirty="0" smtClean="0"/>
              <a:t>Elaboração </a:t>
            </a:r>
            <a:r>
              <a:rPr lang="pt-BR" sz="1600" dirty="0"/>
              <a:t>de um Plano de Educação Ambiental e Mobilização Social (PEAMS) visando informar e engajar a população para torna-la parceira na segregação de resíduos sólidos em 3 </a:t>
            </a:r>
            <a:r>
              <a:rPr lang="pt-BR" sz="1600" dirty="0" smtClean="0"/>
              <a:t>frações, para futuro </a:t>
            </a:r>
            <a:r>
              <a:rPr lang="pt-BR" sz="1600" dirty="0"/>
              <a:t>encaminhamento para compostagem </a:t>
            </a:r>
            <a:r>
              <a:rPr lang="pt-BR" sz="1600" dirty="0" smtClean="0"/>
              <a:t>na Fazenda Urbana. Elaboração de um Plano de comunicação do projeto. </a:t>
            </a:r>
          </a:p>
          <a:p>
            <a:pPr algn="just"/>
            <a:r>
              <a:rPr lang="pt-BR" sz="1600" b="1" dirty="0"/>
              <a:t>Etapa 2: </a:t>
            </a:r>
            <a:r>
              <a:rPr lang="pt-BR" sz="1600" dirty="0"/>
              <a:t>Cadastro de interessados, capacitação e distribuição de composteiras </a:t>
            </a:r>
            <a:r>
              <a:rPr lang="pt-BR" sz="1600" dirty="0" smtClean="0"/>
              <a:t>domésticas.</a:t>
            </a:r>
          </a:p>
          <a:p>
            <a:pPr algn="just"/>
            <a:endParaRPr lang="pt-BR" sz="1600" dirty="0" smtClean="0"/>
          </a:p>
          <a:p>
            <a:pPr marL="0" indent="0" algn="just">
              <a:buNone/>
            </a:pPr>
            <a:r>
              <a:rPr lang="pt-BR" sz="1600" b="1" dirty="0"/>
              <a:t>Meta 2 - Implantação, ampliação ou aperfeiçoamento da compostagem dos resíduos orgânicos</a:t>
            </a:r>
            <a:endParaRPr lang="pt-BR" sz="1600" dirty="0" smtClean="0"/>
          </a:p>
          <a:p>
            <a:pPr algn="just"/>
            <a:r>
              <a:rPr lang="pt-BR" sz="1600" b="1" dirty="0"/>
              <a:t>Etapa 1: </a:t>
            </a:r>
            <a:r>
              <a:rPr lang="pt-BR" sz="1600" dirty="0"/>
              <a:t>Planejamento da implantação e operação do Pátio de Compostagem da Fazenda </a:t>
            </a:r>
            <a:r>
              <a:rPr lang="pt-BR" sz="1600" dirty="0" smtClean="0"/>
              <a:t>Urbana.</a:t>
            </a:r>
            <a:endParaRPr lang="pt-BR" sz="1600" dirty="0"/>
          </a:p>
          <a:p>
            <a:pPr algn="just"/>
            <a:r>
              <a:rPr lang="pt-BR" sz="1600" b="1" dirty="0"/>
              <a:t>Etapa 2: </a:t>
            </a:r>
            <a:r>
              <a:rPr lang="pt-BR" sz="1600" dirty="0"/>
              <a:t>Aperfeiçoamento de Pátios de Compostagem mantidos atualmente pela prefeitura. </a:t>
            </a:r>
          </a:p>
          <a:p>
            <a:pPr algn="just"/>
            <a:r>
              <a:rPr lang="pt-BR" sz="1600" b="1" dirty="0"/>
              <a:t>Etapa 3: </a:t>
            </a:r>
            <a:r>
              <a:rPr lang="pt-BR" sz="1600" dirty="0"/>
              <a:t>Mapeamento e classificação das atividades de compostagem já existentes no município. </a:t>
            </a:r>
            <a:endParaRPr lang="pt-BR" sz="1600" dirty="0" smtClean="0"/>
          </a:p>
          <a:p>
            <a:pPr algn="just"/>
            <a:endParaRPr lang="pt-BR" sz="1600" dirty="0" smtClean="0"/>
          </a:p>
          <a:p>
            <a:pPr marL="0" indent="0" algn="just">
              <a:buNone/>
            </a:pPr>
            <a:r>
              <a:rPr lang="pt-BR" sz="1600" b="1" dirty="0"/>
              <a:t>Meta 3 - Implantação, ampliação ou aperfeiçoamento de iniciativas de agricultura </a:t>
            </a:r>
            <a:r>
              <a:rPr lang="pt-BR" sz="1600" b="1" dirty="0" smtClean="0"/>
              <a:t>urbana</a:t>
            </a:r>
            <a:endParaRPr lang="pt-BR" sz="1600" dirty="0" smtClean="0"/>
          </a:p>
          <a:p>
            <a:pPr algn="just"/>
            <a:r>
              <a:rPr lang="pt-BR" sz="1600" b="1" dirty="0" smtClean="0"/>
              <a:t>Etapa 1: </a:t>
            </a:r>
            <a:r>
              <a:rPr lang="pt-BR" sz="1600" dirty="0" smtClean="0"/>
              <a:t>Mapeamento das Iniciativas de Agricultura Urbana e </a:t>
            </a:r>
            <a:r>
              <a:rPr lang="pt-BR" sz="1600" dirty="0" err="1" smtClean="0"/>
              <a:t>Periurbana</a:t>
            </a:r>
            <a:r>
              <a:rPr lang="pt-BR" sz="1600" dirty="0" smtClean="0"/>
              <a:t> existentes no município.</a:t>
            </a:r>
          </a:p>
          <a:p>
            <a:pPr algn="just"/>
            <a:r>
              <a:rPr lang="pt-BR" sz="1600" b="1" dirty="0" smtClean="0"/>
              <a:t>Etapa </a:t>
            </a:r>
            <a:r>
              <a:rPr lang="pt-BR" sz="1600" b="1" dirty="0"/>
              <a:t>2: </a:t>
            </a:r>
            <a:r>
              <a:rPr lang="pt-BR" sz="1600" dirty="0"/>
              <a:t>Aperfeiçoamento das 37 hortas comunitárias existentes.</a:t>
            </a:r>
          </a:p>
          <a:p>
            <a:pPr algn="just"/>
            <a:r>
              <a:rPr lang="pt-BR" sz="1600" b="1" dirty="0"/>
              <a:t>Etapa 3: </a:t>
            </a:r>
            <a:r>
              <a:rPr lang="pt-BR" sz="1600" dirty="0"/>
              <a:t>Planejamento da Implantação de módulo de agricultura urbana na Fazenda Urbana</a:t>
            </a:r>
            <a:endParaRPr lang="pt-BR" sz="1600" b="1" dirty="0"/>
          </a:p>
          <a:p>
            <a:pPr algn="just"/>
            <a:endParaRPr lang="pt-BR" sz="1600" dirty="0"/>
          </a:p>
          <a:p>
            <a:pPr algn="just"/>
            <a:endParaRPr lang="pt-BR" sz="1600" dirty="0" smtClean="0"/>
          </a:p>
          <a:p>
            <a:pPr algn="just"/>
            <a:endParaRPr lang="pt-BR" sz="1600" dirty="0" smtClean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548039" y="0"/>
            <a:ext cx="10722763" cy="1236741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spcBef>
                <a:spcPct val="0"/>
              </a:spcBef>
              <a:buNone/>
              <a:defRPr kumimoji="0" b="1" cap="none">
                <a:latin typeface="+mj-lt"/>
                <a:ea typeface="+mj-ea"/>
                <a:cs typeface="+mj-cs"/>
              </a:defRPr>
            </a:lvl1pPr>
          </a:lstStyle>
          <a:p>
            <a:r>
              <a:rPr lang="pt-BR" sz="2600" dirty="0" smtClean="0"/>
              <a:t>FAZENDA URBANA</a:t>
            </a:r>
            <a:endParaRPr lang="pt-BR" sz="26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36" y="6388947"/>
            <a:ext cx="1815287" cy="46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48039" y="0"/>
            <a:ext cx="10722763" cy="1236741"/>
          </a:xfrm>
        </p:spPr>
        <p:txBody>
          <a:bodyPr vert="horz" anchor="ctr" anchorCtr="0">
            <a:normAutofit/>
          </a:bodyPr>
          <a:lstStyle/>
          <a:p>
            <a:pPr algn="ctr"/>
            <a:r>
              <a:rPr lang="pt-BR" sz="2600" b="1" dirty="0" smtClean="0">
                <a:solidFill>
                  <a:schemeClr val="tx1"/>
                </a:solidFill>
              </a:rPr>
              <a:t>FAZENDA </a:t>
            </a:r>
            <a:r>
              <a:rPr lang="pt-BR" sz="2600" b="1" dirty="0">
                <a:solidFill>
                  <a:schemeClr val="tx1"/>
                </a:solidFill>
              </a:rPr>
              <a:t>URBANA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2201" y="1186249"/>
            <a:ext cx="10906057" cy="416341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1600" b="1" dirty="0" smtClean="0"/>
              <a:t>Itens a </a:t>
            </a:r>
            <a:r>
              <a:rPr lang="pt-BR" sz="1600" b="1" dirty="0"/>
              <a:t>ser </a:t>
            </a:r>
            <a:r>
              <a:rPr lang="pt-BR" sz="1600" b="1" dirty="0" smtClean="0"/>
              <a:t>adquiridos/contratados: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600" dirty="0"/>
              <a:t>Materiais para operar as hortas existentes;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600" dirty="0" smtClean="0"/>
              <a:t>Empresa </a:t>
            </a:r>
            <a:r>
              <a:rPr lang="pt-BR" sz="1600" dirty="0"/>
              <a:t>especializada para elaboração do estudo para planejamento da implantação da horta urbana e pátio de compostagem na Fazenda Urbana;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600" dirty="0" smtClean="0"/>
              <a:t>Consultoria especializada para </a:t>
            </a:r>
            <a:r>
              <a:rPr lang="pt-BR" sz="1600" dirty="0"/>
              <a:t>planejamento das ações de educação ambiental e mobilização social; </a:t>
            </a:r>
            <a:endParaRPr lang="pt-BR" sz="16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600" dirty="0" smtClean="0"/>
              <a:t>Serviço especializado para </a:t>
            </a:r>
            <a:r>
              <a:rPr lang="pt-BR" sz="1600" dirty="0"/>
              <a:t>elaboração do Plano de Comunicação e desenvolvimento de materiais de comunicação; </a:t>
            </a:r>
            <a:endParaRPr lang="pt-BR" sz="16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600" dirty="0" smtClean="0"/>
              <a:t>Empresa </a:t>
            </a:r>
            <a:r>
              <a:rPr lang="pt-BR" sz="1600" dirty="0"/>
              <a:t>especializada para desenvolvimento da metodologia do mapeamento e levantamento das iniciativas existentes, com base no TR “Mapeamento das Inciativas de Compostagem e Agricultura Urbana</a:t>
            </a:r>
            <a:r>
              <a:rPr lang="pt-BR" sz="1600" dirty="0" smtClean="0"/>
              <a:t>”;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600" dirty="0" smtClean="0"/>
              <a:t>Equipamentos </a:t>
            </a:r>
            <a:r>
              <a:rPr lang="pt-BR" sz="1600" dirty="0"/>
              <a:t>para operar os pátios de </a:t>
            </a:r>
            <a:r>
              <a:rPr lang="pt-BR" sz="1600" dirty="0" smtClean="0"/>
              <a:t>compostagem existentes </a:t>
            </a:r>
            <a:r>
              <a:rPr lang="pt-BR" sz="1600" dirty="0"/>
              <a:t>e Análises de qualidade do composto </a:t>
            </a:r>
            <a:r>
              <a:rPr lang="pt-BR" sz="1600" dirty="0" smtClean="0"/>
              <a:t>produzido;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600" dirty="0"/>
              <a:t>Kits de compostagem </a:t>
            </a:r>
            <a:r>
              <a:rPr lang="pt-BR" sz="1600" dirty="0" smtClean="0"/>
              <a:t>doméstica. </a:t>
            </a:r>
            <a:endParaRPr lang="pt-BR" sz="1600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16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1600" dirty="0" smtClean="0"/>
          </a:p>
        </p:txBody>
      </p:sp>
      <p:sp>
        <p:nvSpPr>
          <p:cNvPr id="2" name="Retângulo 1"/>
          <p:cNvSpPr/>
          <p:nvPr/>
        </p:nvSpPr>
        <p:spPr>
          <a:xfrm>
            <a:off x="669211" y="5612282"/>
            <a:ext cx="9903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/>
              <a:t>VALOR GLOBAL: </a:t>
            </a:r>
            <a:r>
              <a:rPr lang="pt-BR" dirty="0"/>
              <a:t>R$ </a:t>
            </a:r>
            <a:r>
              <a:rPr lang="pt-BR" dirty="0" smtClean="0"/>
              <a:t>849.433,00         </a:t>
            </a:r>
            <a:r>
              <a:rPr lang="pt-BR" b="1" dirty="0" smtClean="0"/>
              <a:t>VALOR </a:t>
            </a:r>
            <a:r>
              <a:rPr lang="pt-BR" b="1" dirty="0"/>
              <a:t>DA CONTRAPARTIDA: </a:t>
            </a:r>
            <a:r>
              <a:rPr lang="pt-BR" dirty="0"/>
              <a:t>R$ </a:t>
            </a:r>
            <a:r>
              <a:rPr lang="pt-BR" dirty="0" smtClean="0"/>
              <a:t>15.782,35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36" y="6388947"/>
            <a:ext cx="1815287" cy="46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1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48039" y="0"/>
            <a:ext cx="10722763" cy="1236741"/>
          </a:xfrm>
        </p:spPr>
        <p:txBody>
          <a:bodyPr vert="horz" anchor="ctr" anchorCtr="0">
            <a:normAutofit/>
          </a:bodyPr>
          <a:lstStyle/>
          <a:p>
            <a:pPr algn="ctr"/>
            <a:r>
              <a:rPr lang="pt-BR" sz="2600" b="1" dirty="0" smtClean="0">
                <a:solidFill>
                  <a:schemeClr val="tx1"/>
                </a:solidFill>
              </a:rPr>
              <a:t>FAZENDA URBANA</a:t>
            </a:r>
            <a:br>
              <a:rPr lang="pt-BR" sz="2600" b="1" dirty="0" smtClean="0">
                <a:solidFill>
                  <a:schemeClr val="tx1"/>
                </a:solidFill>
              </a:rPr>
            </a:br>
            <a:r>
              <a:rPr lang="pt-BR" sz="2600" dirty="0" smtClean="0">
                <a:solidFill>
                  <a:schemeClr val="tx1"/>
                </a:solidFill>
              </a:rPr>
              <a:t>Planejamento</a:t>
            </a:r>
            <a:endParaRPr lang="pt-BR" sz="260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36" y="6388947"/>
            <a:ext cx="1815287" cy="469053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6741"/>
            <a:ext cx="12192000" cy="17278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873" y="3055537"/>
            <a:ext cx="10082929" cy="32110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56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48039" y="0"/>
            <a:ext cx="10722763" cy="1236741"/>
          </a:xfrm>
        </p:spPr>
        <p:txBody>
          <a:bodyPr vert="horz" anchor="ctr" anchorCtr="0">
            <a:normAutofit/>
          </a:bodyPr>
          <a:lstStyle/>
          <a:p>
            <a:pPr algn="ctr"/>
            <a:r>
              <a:rPr lang="pt-BR" sz="2600" b="1" dirty="0" smtClean="0">
                <a:solidFill>
                  <a:schemeClr val="tx1"/>
                </a:solidFill>
              </a:rPr>
              <a:t>FAZENDA URBANA</a:t>
            </a:r>
            <a:br>
              <a:rPr lang="pt-BR" sz="2600" b="1" dirty="0" smtClean="0">
                <a:solidFill>
                  <a:schemeClr val="tx1"/>
                </a:solidFill>
              </a:rPr>
            </a:br>
            <a:r>
              <a:rPr lang="pt-BR" sz="2600" dirty="0" smtClean="0">
                <a:solidFill>
                  <a:schemeClr val="tx1"/>
                </a:solidFill>
              </a:rPr>
              <a:t>andamento...</a:t>
            </a:r>
            <a:endParaRPr lang="pt-BR" sz="26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2201" y="1186249"/>
            <a:ext cx="10906057" cy="416341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600" dirty="0" smtClean="0"/>
              <a:t>Aquisição </a:t>
            </a:r>
            <a:r>
              <a:rPr lang="pt-BR" sz="1600" dirty="0"/>
              <a:t>Materiais para operar as hortas </a:t>
            </a:r>
            <a:r>
              <a:rPr lang="pt-BR" sz="1600" dirty="0" smtClean="0"/>
              <a:t>existentes.</a:t>
            </a:r>
            <a:endParaRPr lang="pt-BR" sz="1600" dirty="0"/>
          </a:p>
          <a:p>
            <a:pPr marL="0" indent="0" algn="just">
              <a:spcBef>
                <a:spcPts val="0"/>
              </a:spcBef>
              <a:buNone/>
            </a:pPr>
            <a:endParaRPr lang="pt-BR" sz="1600" dirty="0" smtClean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881" y="2197204"/>
            <a:ext cx="2832229" cy="3776305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809" y="2197205"/>
            <a:ext cx="2828658" cy="3771544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01" y="2197205"/>
            <a:ext cx="5035073" cy="377630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36" y="6388947"/>
            <a:ext cx="1815287" cy="46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2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48039" y="0"/>
            <a:ext cx="10722763" cy="1236741"/>
          </a:xfrm>
        </p:spPr>
        <p:txBody>
          <a:bodyPr vert="horz" anchor="ctr" anchorCtr="0">
            <a:normAutofit/>
          </a:bodyPr>
          <a:lstStyle/>
          <a:p>
            <a:pPr algn="ctr"/>
            <a:r>
              <a:rPr lang="pt-BR" sz="2600" b="1" dirty="0" smtClean="0">
                <a:solidFill>
                  <a:schemeClr val="tx1"/>
                </a:solidFill>
              </a:rPr>
              <a:t>FAZENDA URBANA</a:t>
            </a:r>
            <a:br>
              <a:rPr lang="pt-BR" sz="2600" b="1" dirty="0" smtClean="0">
                <a:solidFill>
                  <a:schemeClr val="tx1"/>
                </a:solidFill>
              </a:rPr>
            </a:br>
            <a:r>
              <a:rPr lang="pt-BR" sz="2600" dirty="0" smtClean="0">
                <a:solidFill>
                  <a:schemeClr val="tx1"/>
                </a:solidFill>
              </a:rPr>
              <a:t>andamento...</a:t>
            </a:r>
            <a:endParaRPr lang="pt-BR" sz="26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2201" y="1186249"/>
            <a:ext cx="10906057" cy="416341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600" dirty="0" smtClean="0"/>
              <a:t>Distribuição de Kits </a:t>
            </a:r>
            <a:r>
              <a:rPr lang="pt-BR" sz="1600" dirty="0"/>
              <a:t>de compostagem </a:t>
            </a:r>
            <a:r>
              <a:rPr lang="pt-BR" sz="1600" dirty="0" smtClean="0"/>
              <a:t>doméstica</a:t>
            </a:r>
            <a:r>
              <a:rPr lang="pt-BR" sz="1600" dirty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600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057" y="1822388"/>
            <a:ext cx="3014010" cy="4146008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01" y="4356202"/>
            <a:ext cx="2142895" cy="161219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01" y="1822389"/>
            <a:ext cx="2098048" cy="228982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868" y="1822387"/>
            <a:ext cx="5510789" cy="414600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36" y="6388947"/>
            <a:ext cx="1815287" cy="46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5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48039" y="0"/>
            <a:ext cx="10722763" cy="1236741"/>
          </a:xfrm>
        </p:spPr>
        <p:txBody>
          <a:bodyPr vert="horz" anchor="ctr" anchorCtr="0">
            <a:normAutofit/>
          </a:bodyPr>
          <a:lstStyle/>
          <a:p>
            <a:pPr algn="ctr"/>
            <a:r>
              <a:rPr lang="pt-BR" sz="2600" b="1" dirty="0" smtClean="0">
                <a:solidFill>
                  <a:schemeClr val="tx1"/>
                </a:solidFill>
              </a:rPr>
              <a:t>FAZENDA URBANA</a:t>
            </a:r>
            <a:br>
              <a:rPr lang="pt-BR" sz="2600" b="1" dirty="0" smtClean="0">
                <a:solidFill>
                  <a:schemeClr val="tx1"/>
                </a:solidFill>
              </a:rPr>
            </a:br>
            <a:r>
              <a:rPr lang="pt-BR" sz="2600" b="1" dirty="0" smtClean="0">
                <a:solidFill>
                  <a:schemeClr val="tx1"/>
                </a:solidFill>
              </a:rPr>
              <a:t>andamento...</a:t>
            </a:r>
            <a:endParaRPr lang="pt-BR" sz="26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2201" y="1186249"/>
            <a:ext cx="10906057" cy="416341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600" dirty="0" smtClean="0"/>
              <a:t>Distribuição de Kits de compostagem doméstica.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1600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pt-BR" sz="16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pt-BR" sz="1600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076" y="1186249"/>
            <a:ext cx="3612722" cy="5148841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567358"/>
              </p:ext>
            </p:extLst>
          </p:nvPr>
        </p:nvGraphicFramePr>
        <p:xfrm>
          <a:off x="986509" y="1703696"/>
          <a:ext cx="6431240" cy="4498557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658208"/>
                <a:gridCol w="2440854"/>
                <a:gridCol w="3332178"/>
              </a:tblGrid>
              <a:tr h="34183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Região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UBS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Endereço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</a:tr>
              <a:tr h="1307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TOTAL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DE FERRAMENTAS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 </a:t>
                      </a:r>
                      <a:endParaRPr lang="pt-BR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</a:tr>
              <a:tr h="1307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SUL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DOM PEDRO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Rua José Eugênio da Silva, 510. Dom Pedro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</a:tr>
              <a:tr h="1307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SUL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CAMPO DOS ALEMÃES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Av. José I. Silva, s/nº , Campo dos Alemães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</a:tr>
              <a:tr h="1307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SUL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BOSQUE DOS EUCALIPTOS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R. Maria Palmira F. Ivo, 155, Bosque dos Eucaliptos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</a:tr>
              <a:tr h="1307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SUL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COLONIAL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Rua José Ribeiro Bastos, 185, </a:t>
                      </a:r>
                      <a:r>
                        <a:rPr lang="pt-BR" sz="1000" u="none" strike="noStrike" dirty="0" err="1">
                          <a:effectLst/>
                        </a:rPr>
                        <a:t>Jd</a:t>
                      </a:r>
                      <a:r>
                        <a:rPr lang="pt-BR" sz="1000" u="none" strike="noStrike" dirty="0">
                          <a:effectLst/>
                        </a:rPr>
                        <a:t> Colonial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</a:tr>
              <a:tr h="1307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SUL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RESIDENCIAL UNIÃO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Rua Marcelo Manso, 55, Redidencial União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</a:tr>
              <a:tr h="1307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SUL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CAPS AD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R. </a:t>
                      </a:r>
                      <a:r>
                        <a:rPr lang="pt-BR" sz="1000" u="none" strike="noStrike" dirty="0" err="1">
                          <a:effectLst/>
                        </a:rPr>
                        <a:t>Pituba</a:t>
                      </a:r>
                      <a:r>
                        <a:rPr lang="pt-BR" sz="1000" u="none" strike="noStrike" dirty="0">
                          <a:effectLst/>
                        </a:rPr>
                        <a:t>, 100, </a:t>
                      </a:r>
                      <a:r>
                        <a:rPr lang="pt-BR" sz="1000" u="none" strike="noStrike" dirty="0" err="1">
                          <a:effectLst/>
                        </a:rPr>
                        <a:t>jd</a:t>
                      </a:r>
                      <a:r>
                        <a:rPr lang="pt-BR" sz="1000" u="none" strike="noStrike" dirty="0">
                          <a:effectLst/>
                        </a:rPr>
                        <a:t> Satélite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</a:tr>
              <a:tr h="1307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SUL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SECRETARIA DE SAÚDE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Rua Óbidos, 140, Pq Industrial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</a:tr>
              <a:tr h="1307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SUL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CAPS SUL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R. </a:t>
                      </a:r>
                      <a:r>
                        <a:rPr lang="pt-BR" sz="1000" u="none" strike="noStrike" dirty="0" err="1">
                          <a:effectLst/>
                        </a:rPr>
                        <a:t>Pirajú</a:t>
                      </a:r>
                      <a:r>
                        <a:rPr lang="pt-BR" sz="1000" u="none" strike="noStrike" dirty="0">
                          <a:effectLst/>
                        </a:rPr>
                        <a:t>, 45, Bosque dos Eucaliptos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</a:tr>
              <a:tr h="1307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LESTE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EUGÊNIO DE MELO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R. Chico </a:t>
                      </a:r>
                      <a:r>
                        <a:rPr lang="pt-BR" sz="1000" u="none" strike="noStrike" dirty="0" err="1">
                          <a:effectLst/>
                        </a:rPr>
                        <a:t>Buquira</a:t>
                      </a:r>
                      <a:r>
                        <a:rPr lang="pt-BR" sz="1000" u="none" strike="noStrike" dirty="0">
                          <a:effectLst/>
                        </a:rPr>
                        <a:t>, 411, Galo Branco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</a:tr>
              <a:tr h="1307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LESTE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JD SÃO JOSE II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R. DR. Frederico Bianchi Filho, 220, </a:t>
                      </a:r>
                      <a:r>
                        <a:rPr lang="pt-BR" sz="1000" u="none" strike="noStrike" dirty="0" err="1">
                          <a:effectLst/>
                        </a:rPr>
                        <a:t>Jd</a:t>
                      </a:r>
                      <a:r>
                        <a:rPr lang="pt-BR" sz="1000" u="none" strike="noStrike" dirty="0">
                          <a:effectLst/>
                        </a:rPr>
                        <a:t> São José II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</a:tr>
              <a:tr h="1307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LESTE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TESOURO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Praça </a:t>
                      </a:r>
                      <a:r>
                        <a:rPr lang="pt-BR" sz="1000" u="none" strike="noStrike" dirty="0" err="1">
                          <a:effectLst/>
                        </a:rPr>
                        <a:t>assis</a:t>
                      </a:r>
                      <a:r>
                        <a:rPr lang="pt-BR" sz="1000" u="none" strike="noStrike" dirty="0">
                          <a:effectLst/>
                        </a:rPr>
                        <a:t> Chateaubriand, 110, Tesouro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</a:tr>
              <a:tr h="1307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LESTE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PARAISO DO SOL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R. João G. B. Neto, 172, Paraíso do Sol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</a:tr>
              <a:tr h="1307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LESTE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VISTA VERDE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R. Brasília, 135, Vista Verde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</a:tr>
              <a:tr h="1307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LESTE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CAMPOS DE SÃO JOSÉ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R. Dalila M. </a:t>
                      </a:r>
                      <a:r>
                        <a:rPr lang="pt-BR" sz="1000" u="none" strike="noStrike" dirty="0" err="1">
                          <a:effectLst/>
                        </a:rPr>
                        <a:t>Miguez</a:t>
                      </a:r>
                      <a:r>
                        <a:rPr lang="pt-BR" sz="1000" u="none" strike="noStrike" dirty="0">
                          <a:effectLst/>
                        </a:rPr>
                        <a:t>, 39, Campos de São José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</a:tr>
              <a:tr h="1307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LESTE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MAJESTIC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Av. Central, 276, </a:t>
                      </a:r>
                      <a:r>
                        <a:rPr lang="pt-BR" sz="1000" u="none" strike="noStrike" dirty="0" err="1">
                          <a:effectLst/>
                        </a:rPr>
                        <a:t>Majestic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</a:tr>
              <a:tr h="1307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LESTE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NOVO HORIZONTE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Av. </a:t>
                      </a:r>
                      <a:r>
                        <a:rPr lang="pt-BR" sz="1000" u="none" strike="noStrike" dirty="0" err="1">
                          <a:effectLst/>
                        </a:rPr>
                        <a:t>tancredo</a:t>
                      </a:r>
                      <a:r>
                        <a:rPr lang="pt-BR" sz="1000" u="none" strike="noStrike" dirty="0">
                          <a:effectLst/>
                        </a:rPr>
                        <a:t> Neves, 5500, </a:t>
                      </a:r>
                      <a:r>
                        <a:rPr lang="pt-BR" sz="1000" u="none" strike="noStrike" dirty="0" err="1">
                          <a:effectLst/>
                        </a:rPr>
                        <a:t>Pq</a:t>
                      </a:r>
                      <a:r>
                        <a:rPr lang="pt-BR" sz="1000" u="none" strike="noStrike" dirty="0">
                          <a:effectLst/>
                        </a:rPr>
                        <a:t> Novo Horizonte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</a:tr>
              <a:tr h="1307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SUDESTE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SÃO JUDAS TADEU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 err="1">
                          <a:effectLst/>
                        </a:rPr>
                        <a:t>R.São</a:t>
                      </a:r>
                      <a:r>
                        <a:rPr lang="pt-BR" sz="1000" u="none" strike="noStrike" dirty="0">
                          <a:effectLst/>
                        </a:rPr>
                        <a:t> Nicolau, 10, São Judas </a:t>
                      </a:r>
                      <a:r>
                        <a:rPr lang="pt-BR" sz="1000" u="none" strike="noStrike" dirty="0" err="1">
                          <a:effectLst/>
                        </a:rPr>
                        <a:t>tadeu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</a:tr>
              <a:tr h="1307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SUDESTE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VILA NAIR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R. Suécia, 50, Vila Nair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</a:tr>
              <a:tr h="1307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SUDESTE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PUTIM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R. Roberto Ap. Cruz, 100, Santo Onofre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</a:tr>
              <a:tr h="1307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SUDESTE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PERNAMBUCANO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Av. João Rodolfo Castelli, 4000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</a:tr>
              <a:tr h="1307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SUDESTE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INTERLAGOS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R. Ubirajara R. de Souza, 225, Pq. Interlagos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</a:tr>
              <a:tr h="1307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SUDESTE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>
                          <a:effectLst/>
                        </a:rPr>
                        <a:t>FUNDAÇÃO CASA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</a:rPr>
                        <a:t>R. tamoios 12, São José dos Campos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ctr"/>
                </a:tc>
              </a:tr>
              <a:tr h="1307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NORTE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TELESPARK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R. Benedito P. Lima, 210, </a:t>
                      </a:r>
                      <a:r>
                        <a:rPr lang="pt-BR" sz="1000" u="none" strike="noStrike" dirty="0" err="1">
                          <a:effectLst/>
                        </a:rPr>
                        <a:t>Jd</a:t>
                      </a:r>
                      <a:r>
                        <a:rPr lang="pt-BR" sz="1000" u="none" strike="noStrike" dirty="0">
                          <a:effectLst/>
                        </a:rPr>
                        <a:t> </a:t>
                      </a:r>
                      <a:r>
                        <a:rPr lang="pt-BR" sz="1000" u="none" strike="noStrike" dirty="0" err="1">
                          <a:effectLst/>
                        </a:rPr>
                        <a:t>Telespark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</a:tr>
              <a:tr h="1307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NORTE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VILA PAIVA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R. João P. da Rocha, 181, Vila Paiva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</a:tr>
              <a:tr h="1307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OESTE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>
                          <a:effectLst/>
                        </a:rPr>
                        <a:t>LIMOEIRO</a:t>
                      </a:r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u="none" strike="noStrike" dirty="0">
                          <a:effectLst/>
                        </a:rPr>
                        <a:t>Av. Corifeu A. marques, 3350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74" marR="7474" marT="7474" marB="0" anchor="b"/>
                </a:tc>
              </a:tr>
            </a:tbl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36" y="6388947"/>
            <a:ext cx="1815287" cy="46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Personalizada 2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59A2A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Origem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4735</TotalTime>
  <Words>990</Words>
  <Application>Microsoft Office PowerPoint</Application>
  <PresentationFormat>Personalizar</PresentationFormat>
  <Paragraphs>140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Origem</vt:lpstr>
      <vt:lpstr>Apresentação do PowerPoint</vt:lpstr>
      <vt:lpstr>EDITAL DE CHAMAMENTO PÚBLICO SQA Nº 01/2023 – MINISTÉRIO DO MEIO AMBIETE FAZENDA URBANA</vt:lpstr>
      <vt:lpstr>FAZENDA URBANA</vt:lpstr>
      <vt:lpstr>Apresentação do PowerPoint</vt:lpstr>
      <vt:lpstr>FAZENDA URBANA</vt:lpstr>
      <vt:lpstr>FAZENDA URBANA Planejamento</vt:lpstr>
      <vt:lpstr>FAZENDA URBANA andamento...</vt:lpstr>
      <vt:lpstr>FAZENDA URBANA andamento...</vt:lpstr>
      <vt:lpstr>FAZENDA URBANA andamento...</vt:lpstr>
      <vt:lpstr>FAZENDA URBANA próximos passos...</vt:lpstr>
      <vt:lpstr>FAZENDA URBANA próximos passos...</vt:lpstr>
    </vt:vector>
  </TitlesOfParts>
  <Company>PMSJC - IMG-W1064-12112020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Kamila Ohana de Azevedo Cyrillo</dc:creator>
  <cp:lastModifiedBy>Marisa do Prado Sa Durante</cp:lastModifiedBy>
  <cp:revision>96</cp:revision>
  <dcterms:created xsi:type="dcterms:W3CDTF">2024-01-31T12:28:58Z</dcterms:created>
  <dcterms:modified xsi:type="dcterms:W3CDTF">2024-06-21T12:40:04Z</dcterms:modified>
</cp:coreProperties>
</file>