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 type="screen16x9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Lin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1T11:15:23.606" idx="1">
    <p:pos x="0" y="0"/>
    <p:text>http://www.atlasbrasil.org.br/2013/pt/perfil_m/sao-jose-dos-campos_sp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9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20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20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20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E81299B3-766E-44CF-AB4B-655CFC91226A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503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brasil.org.br/2013/pt/perfil_m/sao-jose-dos-campos_s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.undp.org/content/brazil/pt/home/idh0/rankings/idhm-municipios-2010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body"/>
          </p:nvPr>
        </p:nvSpPr>
        <p:spPr>
          <a:xfrm>
            <a:off x="709920" y="4478040"/>
            <a:ext cx="5678280" cy="4241520"/>
          </a:xfrm>
          <a:prstGeom prst="rect">
            <a:avLst/>
          </a:prstGeom>
          <a:noFill/>
          <a:ln w="0">
            <a:noFill/>
          </a:ln>
        </p:spPr>
        <p:txBody>
          <a:bodyPr lIns="94320" tIns="94320" rIns="94320" bIns="94320" anchor="ctr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100" b="0" strike="noStrike" spc="-1">
                <a:latin typeface="Arial"/>
              </a:rPr>
              <a:t>Mais informações sobre o histórico de IDH estão no link </a:t>
            </a:r>
            <a:r>
              <a:rPr lang="pt-BR" sz="1100" b="0" u="sng" strike="noStrike" spc="-1">
                <a:solidFill>
                  <a:srgbClr val="000000"/>
                </a:solidFill>
                <a:uFillTx/>
                <a:latin typeface="Arial"/>
                <a:hlinkClick r:id="rId3"/>
              </a:rPr>
              <a:t>http://www.atlasbrasil.org.br/2013/pt/perfil_m/sao-jose-dos-campos_sp</a:t>
            </a:r>
            <a:endParaRPr lang="pt-BR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pt-BR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100" b="0" u="sng" strike="noStrike" spc="-1">
                <a:solidFill>
                  <a:srgbClr val="000000"/>
                </a:solidFill>
                <a:uFillTx/>
                <a:latin typeface="Arial"/>
                <a:hlinkClick r:id="rId4"/>
              </a:rPr>
              <a:t>https://www.br.undp.org/content/brazil/pt/home/idh0/rankings/idhm-municipios-2010.html</a:t>
            </a:r>
            <a:endParaRPr lang="pt-BR" sz="11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pt-BR" sz="11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406440" y="706320"/>
            <a:ext cx="6285600" cy="3534120"/>
          </a:xfrm>
          <a:prstGeom prst="rect">
            <a:avLst/>
          </a:prstGeom>
          <a:ln w="0"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/>
          <p:nvPr/>
        </p:nvPicPr>
        <p:blipFill>
          <a:blip r:embed="rId14"/>
          <a:stretch/>
        </p:blipFill>
        <p:spPr>
          <a:xfrm>
            <a:off x="5779440" y="355680"/>
            <a:ext cx="2887920" cy="20649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6"/>
          <p:cNvPicPr/>
          <p:nvPr/>
        </p:nvPicPr>
        <p:blipFill>
          <a:blip r:embed="rId14"/>
          <a:stretch/>
        </p:blipFill>
        <p:spPr>
          <a:xfrm>
            <a:off x="7729200" y="153000"/>
            <a:ext cx="1298880" cy="92880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40"/>
          <p:cNvSpPr/>
          <p:nvPr/>
        </p:nvSpPr>
        <p:spPr>
          <a:xfrm>
            <a:off x="0" y="0"/>
            <a:ext cx="9142920" cy="5142600"/>
          </a:xfrm>
          <a:prstGeom prst="rect">
            <a:avLst/>
          </a:prstGeom>
          <a:solidFill>
            <a:srgbClr val="FFC000">
              <a:alpha val="83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Imagem 5"/>
          <p:cNvPicPr/>
          <p:nvPr/>
        </p:nvPicPr>
        <p:blipFill>
          <a:blip r:embed="rId15"/>
          <a:stretch/>
        </p:blipFill>
        <p:spPr>
          <a:xfrm>
            <a:off x="8021160" y="4318920"/>
            <a:ext cx="880920" cy="629640"/>
          </a:xfrm>
          <a:prstGeom prst="rect">
            <a:avLst/>
          </a:prstGeom>
          <a:ln w="0">
            <a:noFill/>
          </a:ln>
        </p:spPr>
      </p:pic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3"/>
          <p:cNvPicPr/>
          <p:nvPr/>
        </p:nvPicPr>
        <p:blipFill>
          <a:blip r:embed="rId15"/>
          <a:stretch/>
        </p:blipFill>
        <p:spPr>
          <a:xfrm>
            <a:off x="8163000" y="117720"/>
            <a:ext cx="912960" cy="65268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07"/>
          <p:cNvSpPr/>
          <p:nvPr/>
        </p:nvSpPr>
        <p:spPr>
          <a:xfrm>
            <a:off x="0" y="0"/>
            <a:ext cx="9142920" cy="5142600"/>
          </a:xfrm>
          <a:prstGeom prst="rect">
            <a:avLst/>
          </a:prstGeom>
          <a:solidFill>
            <a:srgbClr val="26262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Imagem 6"/>
          <p:cNvPicPr/>
          <p:nvPr/>
        </p:nvPicPr>
        <p:blipFill>
          <a:blip r:embed="rId15"/>
          <a:stretch/>
        </p:blipFill>
        <p:spPr>
          <a:xfrm>
            <a:off x="8021160" y="4318920"/>
            <a:ext cx="880920" cy="62964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000"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842720" y="3536280"/>
            <a:ext cx="4300200" cy="126720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pt-BR" sz="3200" b="0" strike="noStrike" spc="-1">
                <a:solidFill>
                  <a:srgbClr val="FFC000"/>
                </a:solidFill>
                <a:latin typeface="Arial"/>
                <a:ea typeface="Arial"/>
              </a:rPr>
              <a:t>Ponto Rural - SIDE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04" name="Shape 117"/>
          <p:cNvSpPr/>
          <p:nvPr/>
        </p:nvSpPr>
        <p:spPr>
          <a:xfrm>
            <a:off x="4467600" y="4173480"/>
            <a:ext cx="4606920" cy="63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pt-BR" sz="3200" b="0" strike="noStrike" spc="-1">
                <a:solidFill>
                  <a:srgbClr val="FFC000"/>
                </a:solidFill>
                <a:latin typeface="Arial"/>
                <a:ea typeface="Arial"/>
              </a:rPr>
              <a:t> | </a:t>
            </a:r>
            <a:r>
              <a:rPr lang="pt-BR" sz="1600" b="0" strike="noStrike" spc="-1">
                <a:solidFill>
                  <a:srgbClr val="FFC000"/>
                </a:solidFill>
                <a:latin typeface="Arial"/>
                <a:ea typeface="Arial"/>
              </a:rPr>
              <a:t>Mais produção e mais eficiência no campo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05" name="Retângulo 1"/>
          <p:cNvSpPr/>
          <p:nvPr/>
        </p:nvSpPr>
        <p:spPr>
          <a:xfrm>
            <a:off x="-68400" y="0"/>
            <a:ext cx="4415760" cy="5142600"/>
          </a:xfrm>
          <a:prstGeom prst="rect">
            <a:avLst/>
          </a:prstGeom>
          <a:solidFill>
            <a:srgbClr val="EEB500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6" name="Imagem 2"/>
          <p:cNvPicPr/>
          <p:nvPr/>
        </p:nvPicPr>
        <p:blipFill>
          <a:blip r:embed="rId2"/>
          <a:srcRect b="28507"/>
          <a:stretch/>
        </p:blipFill>
        <p:spPr>
          <a:xfrm>
            <a:off x="-68400" y="1290960"/>
            <a:ext cx="4415760" cy="180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m 7"/>
          <p:cNvPicPr/>
          <p:nvPr/>
        </p:nvPicPr>
        <p:blipFill>
          <a:blip r:embed="rId2"/>
          <a:stretch/>
        </p:blipFill>
        <p:spPr>
          <a:xfrm>
            <a:off x="2508840" y="501840"/>
            <a:ext cx="5360760" cy="3992040"/>
          </a:xfrm>
          <a:prstGeom prst="rect">
            <a:avLst/>
          </a:prstGeom>
          <a:ln w="0">
            <a:noFill/>
          </a:ln>
        </p:spPr>
      </p:pic>
      <p:pic>
        <p:nvPicPr>
          <p:cNvPr id="247" name="Espaço Reservado para Imagem 6"/>
          <p:cNvPicPr/>
          <p:nvPr/>
        </p:nvPicPr>
        <p:blipFill>
          <a:blip r:embed="rId3"/>
          <a:srcRect l="36147" r="36147"/>
          <a:stretch/>
        </p:blipFill>
        <p:spPr>
          <a:xfrm>
            <a:off x="356400" y="195480"/>
            <a:ext cx="1943280" cy="467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m 247"/>
          <p:cNvPicPr/>
          <p:nvPr/>
        </p:nvPicPr>
        <p:blipFill>
          <a:blip r:embed="rId2"/>
          <a:stretch/>
        </p:blipFill>
        <p:spPr>
          <a:xfrm>
            <a:off x="547200" y="126000"/>
            <a:ext cx="6364080" cy="4841280"/>
          </a:xfrm>
          <a:prstGeom prst="rect">
            <a:avLst/>
          </a:prstGeom>
          <a:ln w="0">
            <a:noFill/>
          </a:ln>
        </p:spPr>
      </p:pic>
      <p:pic>
        <p:nvPicPr>
          <p:cNvPr id="249" name="Imagem 2_1"/>
          <p:cNvPicPr/>
          <p:nvPr/>
        </p:nvPicPr>
        <p:blipFill>
          <a:blip r:embed="rId3"/>
          <a:srcRect b="28507"/>
          <a:stretch/>
        </p:blipFill>
        <p:spPr>
          <a:xfrm>
            <a:off x="6040800" y="288000"/>
            <a:ext cx="2994840" cy="122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m 249"/>
          <p:cNvPicPr/>
          <p:nvPr/>
        </p:nvPicPr>
        <p:blipFill>
          <a:blip r:embed="rId2"/>
          <a:stretch/>
        </p:blipFill>
        <p:spPr>
          <a:xfrm>
            <a:off x="900000" y="360000"/>
            <a:ext cx="3779640" cy="4499640"/>
          </a:xfrm>
          <a:prstGeom prst="rect">
            <a:avLst/>
          </a:prstGeom>
          <a:ln w="0">
            <a:noFill/>
          </a:ln>
        </p:spPr>
      </p:pic>
      <p:sp>
        <p:nvSpPr>
          <p:cNvPr id="251" name="Retângulo 250"/>
          <p:cNvSpPr/>
          <p:nvPr/>
        </p:nvSpPr>
        <p:spPr>
          <a:xfrm>
            <a:off x="7128000" y="792000"/>
            <a:ext cx="1439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Preparo de Solo, Vargem Grande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52" name="Imagem 2_0"/>
          <p:cNvPicPr/>
          <p:nvPr/>
        </p:nvPicPr>
        <p:blipFill>
          <a:blip r:embed="rId3"/>
          <a:srcRect b="28507"/>
          <a:stretch/>
        </p:blipFill>
        <p:spPr>
          <a:xfrm>
            <a:off x="5796000" y="2340000"/>
            <a:ext cx="3006000" cy="122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ângulo 252"/>
          <p:cNvSpPr/>
          <p:nvPr/>
        </p:nvSpPr>
        <p:spPr>
          <a:xfrm>
            <a:off x="5760000" y="3528000"/>
            <a:ext cx="1439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Preparo de solo - Turvo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54" name="Imagem 253"/>
          <p:cNvPicPr/>
          <p:nvPr/>
        </p:nvPicPr>
        <p:blipFill>
          <a:blip r:embed="rId2"/>
          <a:stretch/>
        </p:blipFill>
        <p:spPr>
          <a:xfrm>
            <a:off x="1336680" y="486360"/>
            <a:ext cx="3414600" cy="4552920"/>
          </a:xfrm>
          <a:prstGeom prst="rect">
            <a:avLst/>
          </a:prstGeom>
          <a:ln w="0">
            <a:noFill/>
          </a:ln>
        </p:spPr>
      </p:pic>
      <p:pic>
        <p:nvPicPr>
          <p:cNvPr id="255" name="Imagem 2_2"/>
          <p:cNvPicPr/>
          <p:nvPr/>
        </p:nvPicPr>
        <p:blipFill>
          <a:blip r:embed="rId3"/>
          <a:srcRect b="28507"/>
          <a:stretch/>
        </p:blipFill>
        <p:spPr>
          <a:xfrm>
            <a:off x="5040000" y="1656000"/>
            <a:ext cx="3887280" cy="158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tângulo 255"/>
          <p:cNvSpPr/>
          <p:nvPr/>
        </p:nvSpPr>
        <p:spPr>
          <a:xfrm>
            <a:off x="7272000" y="1221840"/>
            <a:ext cx="143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Lançamento de calcário Mecanizado Vargem Grande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57" name="Imagem 256"/>
          <p:cNvPicPr/>
          <p:nvPr/>
        </p:nvPicPr>
        <p:blipFill>
          <a:blip r:embed="rId2"/>
          <a:stretch/>
        </p:blipFill>
        <p:spPr>
          <a:xfrm>
            <a:off x="718560" y="391320"/>
            <a:ext cx="6241680" cy="4143960"/>
          </a:xfrm>
          <a:prstGeom prst="rect">
            <a:avLst/>
          </a:prstGeom>
          <a:ln w="0">
            <a:noFill/>
          </a:ln>
        </p:spPr>
      </p:pic>
      <p:pic>
        <p:nvPicPr>
          <p:cNvPr id="258" name="Imagem 2_3"/>
          <p:cNvPicPr/>
          <p:nvPr/>
        </p:nvPicPr>
        <p:blipFill>
          <a:blip r:embed="rId3"/>
          <a:srcRect b="28507"/>
          <a:stretch/>
        </p:blipFill>
        <p:spPr>
          <a:xfrm>
            <a:off x="6533280" y="2808000"/>
            <a:ext cx="2466000" cy="100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tângulo 258"/>
          <p:cNvSpPr/>
          <p:nvPr/>
        </p:nvSpPr>
        <p:spPr>
          <a:xfrm>
            <a:off x="5976000" y="864000"/>
            <a:ext cx="2663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Encanteiramento no Turvo, Bruno Orgânicos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60" name="Imagem 259"/>
          <p:cNvPicPr/>
          <p:nvPr/>
        </p:nvPicPr>
        <p:blipFill>
          <a:blip r:embed="rId2"/>
          <a:stretch/>
        </p:blipFill>
        <p:spPr>
          <a:xfrm>
            <a:off x="1368000" y="936000"/>
            <a:ext cx="3455280" cy="4098600"/>
          </a:xfrm>
          <a:prstGeom prst="rect">
            <a:avLst/>
          </a:prstGeom>
          <a:ln w="0">
            <a:noFill/>
          </a:ln>
        </p:spPr>
      </p:pic>
      <p:pic>
        <p:nvPicPr>
          <p:cNvPr id="261" name="Imagem 2_4"/>
          <p:cNvPicPr/>
          <p:nvPr/>
        </p:nvPicPr>
        <p:blipFill>
          <a:blip r:embed="rId3"/>
          <a:srcRect b="28507"/>
          <a:stretch/>
        </p:blipFill>
        <p:spPr>
          <a:xfrm>
            <a:off x="4968000" y="2187720"/>
            <a:ext cx="3983760" cy="162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tângulo 261"/>
          <p:cNvSpPr/>
          <p:nvPr/>
        </p:nvSpPr>
        <p:spPr>
          <a:xfrm>
            <a:off x="6120000" y="864000"/>
            <a:ext cx="2519280" cy="111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Lavoura milho, Vargem Grande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63" name="Imagem 262"/>
          <p:cNvPicPr/>
          <p:nvPr/>
        </p:nvPicPr>
        <p:blipFill>
          <a:blip r:embed="rId2"/>
          <a:stretch/>
        </p:blipFill>
        <p:spPr>
          <a:xfrm>
            <a:off x="504000" y="382320"/>
            <a:ext cx="4535280" cy="4440960"/>
          </a:xfrm>
          <a:prstGeom prst="rect">
            <a:avLst/>
          </a:prstGeom>
          <a:ln w="0">
            <a:noFill/>
          </a:ln>
        </p:spPr>
      </p:pic>
      <p:pic>
        <p:nvPicPr>
          <p:cNvPr id="264" name="Imagem 2_5"/>
          <p:cNvPicPr/>
          <p:nvPr/>
        </p:nvPicPr>
        <p:blipFill>
          <a:blip r:embed="rId3"/>
          <a:srcRect b="28507"/>
          <a:stretch/>
        </p:blipFill>
        <p:spPr>
          <a:xfrm>
            <a:off x="5227920" y="1728000"/>
            <a:ext cx="3699360" cy="158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tângulo 264"/>
          <p:cNvSpPr/>
          <p:nvPr/>
        </p:nvSpPr>
        <p:spPr>
          <a:xfrm>
            <a:off x="6120000" y="252000"/>
            <a:ext cx="251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Parceria com a UNIVAP- Alunos praticando a imunização de equídeos.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66" name="Imagem 2_ 1"/>
          <p:cNvPicPr/>
          <p:nvPr/>
        </p:nvPicPr>
        <p:blipFill>
          <a:blip r:embed="rId2"/>
          <a:srcRect b="28507"/>
          <a:stretch/>
        </p:blipFill>
        <p:spPr>
          <a:xfrm>
            <a:off x="5227920" y="1836000"/>
            <a:ext cx="3699360" cy="1583280"/>
          </a:xfrm>
          <a:prstGeom prst="rect">
            <a:avLst/>
          </a:prstGeom>
          <a:ln w="0">
            <a:noFill/>
          </a:ln>
        </p:spPr>
      </p:pic>
      <p:pic>
        <p:nvPicPr>
          <p:cNvPr id="267" name="Imagem 266"/>
          <p:cNvPicPr/>
          <p:nvPr/>
        </p:nvPicPr>
        <p:blipFill>
          <a:blip r:embed="rId3"/>
          <a:stretch/>
        </p:blipFill>
        <p:spPr>
          <a:xfrm>
            <a:off x="216000" y="720000"/>
            <a:ext cx="4604760" cy="395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tângulo 267"/>
          <p:cNvSpPr/>
          <p:nvPr/>
        </p:nvSpPr>
        <p:spPr>
          <a:xfrm>
            <a:off x="6120000" y="252000"/>
            <a:ext cx="251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Parceria com a UNIVAP- Alunos praticando a imunização de equídeos.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69" name="Imagem 2_ 2"/>
          <p:cNvPicPr/>
          <p:nvPr/>
        </p:nvPicPr>
        <p:blipFill>
          <a:blip r:embed="rId2"/>
          <a:srcRect b="28507"/>
          <a:stretch/>
        </p:blipFill>
        <p:spPr>
          <a:xfrm>
            <a:off x="5227920" y="1728000"/>
            <a:ext cx="3699360" cy="1583280"/>
          </a:xfrm>
          <a:prstGeom prst="rect">
            <a:avLst/>
          </a:prstGeom>
          <a:ln w="0">
            <a:noFill/>
          </a:ln>
        </p:spPr>
      </p:pic>
      <p:pic>
        <p:nvPicPr>
          <p:cNvPr id="270" name="Imagem 269"/>
          <p:cNvPicPr/>
          <p:nvPr/>
        </p:nvPicPr>
        <p:blipFill>
          <a:blip r:embed="rId3"/>
          <a:stretch/>
        </p:blipFill>
        <p:spPr>
          <a:xfrm>
            <a:off x="144000" y="504000"/>
            <a:ext cx="5086080" cy="43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tângulo 270"/>
          <p:cNvSpPr/>
          <p:nvPr/>
        </p:nvSpPr>
        <p:spPr>
          <a:xfrm>
            <a:off x="6120000" y="252000"/>
            <a:ext cx="251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Parceria com a UNIVAP- Alunos praticando a imunização de equídeos.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72" name="Imagem 2_ 3"/>
          <p:cNvPicPr/>
          <p:nvPr/>
        </p:nvPicPr>
        <p:blipFill>
          <a:blip r:embed="rId2"/>
          <a:srcRect b="28507"/>
          <a:stretch/>
        </p:blipFill>
        <p:spPr>
          <a:xfrm>
            <a:off x="5227920" y="1728000"/>
            <a:ext cx="3699360" cy="1583280"/>
          </a:xfrm>
          <a:prstGeom prst="rect">
            <a:avLst/>
          </a:prstGeom>
          <a:ln w="0">
            <a:noFill/>
          </a:ln>
        </p:spPr>
      </p:pic>
      <p:pic>
        <p:nvPicPr>
          <p:cNvPr id="273" name="Imagem 272"/>
          <p:cNvPicPr/>
          <p:nvPr/>
        </p:nvPicPr>
        <p:blipFill>
          <a:blip r:embed="rId3"/>
          <a:stretch/>
        </p:blipFill>
        <p:spPr>
          <a:xfrm>
            <a:off x="144000" y="288000"/>
            <a:ext cx="4991040" cy="439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26"/>
          <p:cNvSpPr/>
          <p:nvPr/>
        </p:nvSpPr>
        <p:spPr>
          <a:xfrm>
            <a:off x="286200" y="2563560"/>
            <a:ext cx="4003920" cy="1785960"/>
          </a:xfrm>
          <a:prstGeom prst="rect">
            <a:avLst/>
          </a:prstGeom>
          <a:noFill/>
          <a:ln w="381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Retângulo 35"/>
          <p:cNvSpPr/>
          <p:nvPr/>
        </p:nvSpPr>
        <p:spPr>
          <a:xfrm>
            <a:off x="984240" y="2205000"/>
            <a:ext cx="3171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600" b="0" strike="noStrike" spc="-1">
                <a:solidFill>
                  <a:srgbClr val="FFC000"/>
                </a:solidFill>
                <a:latin typeface="Arial"/>
                <a:ea typeface="Arial"/>
              </a:rPr>
              <a:t>São José dos Campos é pioneiro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09" name="Shape 226"/>
          <p:cNvSpPr/>
          <p:nvPr/>
        </p:nvSpPr>
        <p:spPr>
          <a:xfrm>
            <a:off x="4800600" y="2578680"/>
            <a:ext cx="4003920" cy="1770480"/>
          </a:xfrm>
          <a:prstGeom prst="rect">
            <a:avLst/>
          </a:prstGeom>
          <a:noFill/>
          <a:ln w="381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Shape 230"/>
          <p:cNvSpPr/>
          <p:nvPr/>
        </p:nvSpPr>
        <p:spPr>
          <a:xfrm>
            <a:off x="4914000" y="2322360"/>
            <a:ext cx="588600" cy="5414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Shape 228"/>
          <p:cNvSpPr/>
          <p:nvPr/>
        </p:nvSpPr>
        <p:spPr>
          <a:xfrm>
            <a:off x="6942240" y="2511720"/>
            <a:ext cx="1773360" cy="130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600" b="0" strike="noStrike" spc="-1">
                <a:solidFill>
                  <a:srgbClr val="FFFFFF"/>
                </a:solidFill>
                <a:latin typeface="Arial"/>
                <a:ea typeface="Arial"/>
              </a:rPr>
              <a:t>  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12" name="Shape 230"/>
          <p:cNvSpPr/>
          <p:nvPr/>
        </p:nvSpPr>
        <p:spPr>
          <a:xfrm>
            <a:off x="401040" y="2192040"/>
            <a:ext cx="588600" cy="541440"/>
          </a:xfrm>
          <a:prstGeom prst="ellipse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Retângulo 42"/>
          <p:cNvSpPr/>
          <p:nvPr/>
        </p:nvSpPr>
        <p:spPr>
          <a:xfrm>
            <a:off x="5545440" y="2218680"/>
            <a:ext cx="17956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600" b="0" strike="noStrike" spc="-1">
                <a:solidFill>
                  <a:srgbClr val="FFC000"/>
                </a:solidFill>
                <a:latin typeface="Arial"/>
                <a:ea typeface="Arial"/>
              </a:rPr>
              <a:t>Serviços gratuitos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14" name="CaixaDeTexto 43"/>
          <p:cNvSpPr/>
          <p:nvPr/>
        </p:nvSpPr>
        <p:spPr>
          <a:xfrm>
            <a:off x="574200" y="2705760"/>
            <a:ext cx="361944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600" b="0" strike="noStrike" spc="-1">
                <a:solidFill>
                  <a:srgbClr val="FFFFFF"/>
                </a:solidFill>
                <a:latin typeface="Arial"/>
                <a:ea typeface="Arial"/>
              </a:rPr>
              <a:t>Pioneiro no Brasil, o Ponto Rural é uma iniciativa da Prefeitura de São José dos Campos que integra vários serviços de orientação e apoio aos pequenos produtores rurais do município. </a:t>
            </a:r>
            <a:endParaRPr lang="pt-BR" sz="1600" b="0" strike="noStrike" spc="-1"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86200" y="334080"/>
            <a:ext cx="8863200" cy="5623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0" strike="noStrike" spc="-1">
                <a:solidFill>
                  <a:srgbClr val="FFC000"/>
                </a:solidFill>
                <a:latin typeface="Arial"/>
                <a:ea typeface="Arial"/>
              </a:rPr>
              <a:t>Ponto Rural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379440" y="989640"/>
            <a:ext cx="8841600" cy="26244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b="0" strike="noStrike" spc="-1">
                <a:solidFill>
                  <a:srgbClr val="FFC000"/>
                </a:solidFill>
                <a:latin typeface="Arial"/>
              </a:rPr>
              <a:t>Mais produção e mais eficiência no campo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217" name="CaixaDeTexto 1"/>
          <p:cNvSpPr/>
          <p:nvPr/>
        </p:nvSpPr>
        <p:spPr>
          <a:xfrm>
            <a:off x="5451480" y="2568240"/>
            <a:ext cx="3228840" cy="1793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600" b="0" strike="noStrike" spc="-1">
                <a:solidFill>
                  <a:srgbClr val="FFFFFF"/>
                </a:solidFill>
                <a:latin typeface="Arial"/>
                <a:ea typeface="Arial"/>
              </a:rPr>
              <a:t>Todos os serviços são gratuitos, incluindo a vacinação dos rebanhos como febre aftosa, brucelose e raiva para pequenos produtores, Emissão de CCIR, CNPJ Rural, serviços de máquinas agrícolas..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218" name="Imagem 21"/>
          <p:cNvPicPr/>
          <p:nvPr/>
        </p:nvPicPr>
        <p:blipFill>
          <a:blip r:embed="rId3"/>
          <a:srcRect b="26586"/>
          <a:stretch/>
        </p:blipFill>
        <p:spPr>
          <a:xfrm>
            <a:off x="36000" y="21600"/>
            <a:ext cx="2161080" cy="625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tângulo 273"/>
          <p:cNvSpPr/>
          <p:nvPr/>
        </p:nvSpPr>
        <p:spPr>
          <a:xfrm>
            <a:off x="6120000" y="252000"/>
            <a:ext cx="251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Parceria com a UNIVAP- Alunos praticando a imunização de equídeos.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75" name="Imagem 2_ 5"/>
          <p:cNvPicPr/>
          <p:nvPr/>
        </p:nvPicPr>
        <p:blipFill>
          <a:blip r:embed="rId2"/>
          <a:srcRect b="28507"/>
          <a:stretch/>
        </p:blipFill>
        <p:spPr>
          <a:xfrm>
            <a:off x="5227920" y="1728000"/>
            <a:ext cx="3699360" cy="1583280"/>
          </a:xfrm>
          <a:prstGeom prst="rect">
            <a:avLst/>
          </a:prstGeom>
          <a:ln w="0">
            <a:noFill/>
          </a:ln>
        </p:spPr>
      </p:pic>
      <p:pic>
        <p:nvPicPr>
          <p:cNvPr id="276" name="Imagem 275"/>
          <p:cNvPicPr/>
          <p:nvPr/>
        </p:nvPicPr>
        <p:blipFill>
          <a:blip r:embed="rId3"/>
          <a:stretch/>
        </p:blipFill>
        <p:spPr>
          <a:xfrm>
            <a:off x="321120" y="720000"/>
            <a:ext cx="4569120" cy="39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tângulo 276"/>
          <p:cNvSpPr/>
          <p:nvPr/>
        </p:nvSpPr>
        <p:spPr>
          <a:xfrm>
            <a:off x="6120000" y="252000"/>
            <a:ext cx="251928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Parceria com a UNIVAP- Alunos praticando a imunização de equídeos.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78" name="Imagem 2_ 4"/>
          <p:cNvPicPr/>
          <p:nvPr/>
        </p:nvPicPr>
        <p:blipFill>
          <a:blip r:embed="rId2"/>
          <a:srcRect b="28507"/>
          <a:stretch/>
        </p:blipFill>
        <p:spPr>
          <a:xfrm>
            <a:off x="5227920" y="1728000"/>
            <a:ext cx="3699360" cy="1583280"/>
          </a:xfrm>
          <a:prstGeom prst="rect">
            <a:avLst/>
          </a:prstGeom>
          <a:ln w="0">
            <a:noFill/>
          </a:ln>
        </p:spPr>
      </p:pic>
      <p:pic>
        <p:nvPicPr>
          <p:cNvPr id="279" name="Imagem 278"/>
          <p:cNvPicPr/>
          <p:nvPr/>
        </p:nvPicPr>
        <p:blipFill>
          <a:blip r:embed="rId3"/>
          <a:stretch/>
        </p:blipFill>
        <p:spPr>
          <a:xfrm>
            <a:off x="470880" y="361800"/>
            <a:ext cx="4496400" cy="395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m 2_6"/>
          <p:cNvPicPr/>
          <p:nvPr/>
        </p:nvPicPr>
        <p:blipFill>
          <a:blip r:embed="rId3"/>
          <a:srcRect b="28507"/>
          <a:stretch/>
        </p:blipFill>
        <p:spPr>
          <a:xfrm>
            <a:off x="28440" y="1224000"/>
            <a:ext cx="2994840" cy="122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Imagem 280"/>
          <p:cNvPicPr/>
          <p:nvPr/>
        </p:nvPicPr>
        <p:blipFill>
          <a:blip r:embed="rId2"/>
          <a:stretch/>
        </p:blipFill>
        <p:spPr>
          <a:xfrm>
            <a:off x="407880" y="216000"/>
            <a:ext cx="6098040" cy="4103280"/>
          </a:xfrm>
          <a:prstGeom prst="rect">
            <a:avLst/>
          </a:prstGeom>
          <a:ln w="0">
            <a:noFill/>
          </a:ln>
        </p:spPr>
      </p:pic>
      <p:sp>
        <p:nvSpPr>
          <p:cNvPr id="282" name="Retângulo 281"/>
          <p:cNvSpPr/>
          <p:nvPr/>
        </p:nvSpPr>
        <p:spPr>
          <a:xfrm>
            <a:off x="6840000" y="432000"/>
            <a:ext cx="1871280" cy="17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Inauguração Ponto Rural Monteiro Lobato</a:t>
            </a: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tângulo 282"/>
          <p:cNvSpPr/>
          <p:nvPr/>
        </p:nvSpPr>
        <p:spPr>
          <a:xfrm>
            <a:off x="6840000" y="432000"/>
            <a:ext cx="2087280" cy="17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Inauguração Ponto Rural Pindamonhangaba</a:t>
            </a: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84" name="Imagem 283"/>
          <p:cNvPicPr/>
          <p:nvPr/>
        </p:nvPicPr>
        <p:blipFill>
          <a:blip r:embed="rId2"/>
          <a:stretch/>
        </p:blipFill>
        <p:spPr>
          <a:xfrm>
            <a:off x="211320" y="558000"/>
            <a:ext cx="6555960" cy="397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tângulo 284"/>
          <p:cNvSpPr/>
          <p:nvPr/>
        </p:nvSpPr>
        <p:spPr>
          <a:xfrm>
            <a:off x="6840000" y="432000"/>
            <a:ext cx="2087280" cy="17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Ponto Rural 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Caçapava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286" name="Imagem 285"/>
          <p:cNvPicPr/>
          <p:nvPr/>
        </p:nvPicPr>
        <p:blipFill>
          <a:blip r:embed="rId2"/>
          <a:stretch/>
        </p:blipFill>
        <p:spPr>
          <a:xfrm>
            <a:off x="277560" y="523440"/>
            <a:ext cx="6597720" cy="425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tângulo 286"/>
          <p:cNvSpPr/>
          <p:nvPr/>
        </p:nvSpPr>
        <p:spPr>
          <a:xfrm>
            <a:off x="7164000" y="432000"/>
            <a:ext cx="2087280" cy="17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Ponto Rural 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Igaratá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288" name="Imagem 287"/>
          <p:cNvPicPr/>
          <p:nvPr/>
        </p:nvPicPr>
        <p:blipFill>
          <a:blip r:embed="rId2"/>
          <a:stretch/>
        </p:blipFill>
        <p:spPr>
          <a:xfrm>
            <a:off x="72000" y="-72000"/>
            <a:ext cx="2890800" cy="5142600"/>
          </a:xfrm>
          <a:prstGeom prst="rect">
            <a:avLst/>
          </a:prstGeom>
          <a:ln w="0">
            <a:noFill/>
          </a:ln>
        </p:spPr>
      </p:pic>
      <p:pic>
        <p:nvPicPr>
          <p:cNvPr id="289" name="Imagem 288"/>
          <p:cNvPicPr/>
          <p:nvPr/>
        </p:nvPicPr>
        <p:blipFill>
          <a:blip r:embed="rId3"/>
          <a:stretch/>
        </p:blipFill>
        <p:spPr>
          <a:xfrm>
            <a:off x="2963520" y="-15120"/>
            <a:ext cx="4163760" cy="505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tângulo 289"/>
          <p:cNvSpPr/>
          <p:nvPr/>
        </p:nvSpPr>
        <p:spPr>
          <a:xfrm>
            <a:off x="7164000" y="432000"/>
            <a:ext cx="2087280" cy="17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Ponto Rural </a:t>
            </a:r>
            <a:endParaRPr lang="pt-BR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SFX</a:t>
            </a:r>
            <a:endParaRPr lang="pt-BR" sz="2400" b="0" strike="noStrike" spc="-1">
              <a:latin typeface="Arial"/>
            </a:endParaRPr>
          </a:p>
        </p:txBody>
      </p:sp>
      <p:pic>
        <p:nvPicPr>
          <p:cNvPr id="291" name="Imagem 290"/>
          <p:cNvPicPr/>
          <p:nvPr/>
        </p:nvPicPr>
        <p:blipFill>
          <a:blip r:embed="rId2"/>
          <a:stretch/>
        </p:blipFill>
        <p:spPr>
          <a:xfrm>
            <a:off x="982800" y="1008000"/>
            <a:ext cx="5280480" cy="359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tângulo 291"/>
          <p:cNvSpPr/>
          <p:nvPr/>
        </p:nvSpPr>
        <p:spPr>
          <a:xfrm>
            <a:off x="5220000" y="720000"/>
            <a:ext cx="3167280" cy="17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 leveza do prato que repousa sobre nossas mesas, é o resultado do peso que caleja as mãos de nossos produtores rurais.</a:t>
            </a:r>
            <a:endParaRPr lang="pt-BR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MV Boli"/>
                <a:ea typeface="DejaVu Sans"/>
              </a:rPr>
              <a:t>Vinícius Corrêa</a:t>
            </a:r>
            <a:endParaRPr lang="pt-BR" sz="1800" b="0" strike="noStrike" spc="-1">
              <a:latin typeface="Arial"/>
            </a:endParaRPr>
          </a:p>
        </p:txBody>
      </p:sp>
      <p:pic>
        <p:nvPicPr>
          <p:cNvPr id="293" name="Imagem 2_ 6"/>
          <p:cNvPicPr/>
          <p:nvPr/>
        </p:nvPicPr>
        <p:blipFill>
          <a:blip r:embed="rId3"/>
          <a:srcRect b="28507"/>
          <a:stretch/>
        </p:blipFill>
        <p:spPr>
          <a:xfrm>
            <a:off x="6336000" y="3960000"/>
            <a:ext cx="2690280" cy="115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98520" y="101520"/>
            <a:ext cx="8076240" cy="794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600" b="0" strike="noStrike" spc="-1">
                <a:solidFill>
                  <a:srgbClr val="434343"/>
                </a:solidFill>
                <a:latin typeface="Arial"/>
                <a:ea typeface="Arial"/>
              </a:rPr>
              <a:t>São José dos Campos</a:t>
            </a:r>
            <a:endParaRPr lang="pt-BR" sz="36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2618640" y="659880"/>
            <a:ext cx="3636360" cy="47052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3200" b="0" strike="noStrike" spc="-1">
                <a:solidFill>
                  <a:srgbClr val="434343"/>
                </a:solidFill>
                <a:latin typeface="Arial"/>
              </a:rPr>
              <a:t>Uma extensão importante de áreas rurais</a:t>
            </a:r>
            <a:endParaRPr lang="pt-BR" sz="3200" b="0" strike="noStrike" spc="-1">
              <a:latin typeface="Arial"/>
            </a:endParaRPr>
          </a:p>
        </p:txBody>
      </p:sp>
      <p:pic>
        <p:nvPicPr>
          <p:cNvPr id="221" name="Imagem 7"/>
          <p:cNvPicPr/>
          <p:nvPr/>
        </p:nvPicPr>
        <p:blipFill>
          <a:blip r:embed="rId2"/>
          <a:stretch/>
        </p:blipFill>
        <p:spPr>
          <a:xfrm>
            <a:off x="610920" y="1289160"/>
            <a:ext cx="4331520" cy="3548160"/>
          </a:xfrm>
          <a:prstGeom prst="rect">
            <a:avLst/>
          </a:prstGeom>
          <a:ln w="0">
            <a:noFill/>
          </a:ln>
        </p:spPr>
      </p:pic>
      <p:grpSp>
        <p:nvGrpSpPr>
          <p:cNvPr id="222" name="Shape 326"/>
          <p:cNvGrpSpPr/>
          <p:nvPr/>
        </p:nvGrpSpPr>
        <p:grpSpPr>
          <a:xfrm>
            <a:off x="61200" y="2981880"/>
            <a:ext cx="3465000" cy="447480"/>
            <a:chOff x="61200" y="2981880"/>
            <a:chExt cx="3465000" cy="447480"/>
          </a:xfrm>
        </p:grpSpPr>
        <p:sp>
          <p:nvSpPr>
            <p:cNvPr id="223" name="Shape 327"/>
            <p:cNvSpPr/>
            <p:nvPr/>
          </p:nvSpPr>
          <p:spPr>
            <a:xfrm>
              <a:off x="1576080" y="3003840"/>
              <a:ext cx="1950120" cy="425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pt-BR" sz="700" b="0" strike="noStrike" spc="-1">
                  <a:solidFill>
                    <a:srgbClr val="FFFFFF"/>
                  </a:solidFill>
                  <a:latin typeface="Arial"/>
                  <a:ea typeface="Arial"/>
                </a:rPr>
                <a:t>*</a:t>
              </a:r>
              <a:endParaRPr lang="pt-BR" sz="7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  <a:tabLst>
                  <a:tab pos="0" algn="l"/>
                </a:tabLst>
              </a:pPr>
              <a:endParaRPr lang="pt-BR" sz="700" b="0" strike="noStrike" spc="-1">
                <a:latin typeface="Arial"/>
              </a:endParaRPr>
            </a:p>
          </p:txBody>
        </p:sp>
        <p:sp>
          <p:nvSpPr>
            <p:cNvPr id="224" name="Shape 328"/>
            <p:cNvSpPr/>
            <p:nvPr/>
          </p:nvSpPr>
          <p:spPr>
            <a:xfrm>
              <a:off x="61200" y="2981880"/>
              <a:ext cx="181584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5" name="Shape 329"/>
          <p:cNvGrpSpPr/>
          <p:nvPr/>
        </p:nvGrpSpPr>
        <p:grpSpPr>
          <a:xfrm>
            <a:off x="3240" y="3826800"/>
            <a:ext cx="3417480" cy="829800"/>
            <a:chOff x="3240" y="3826800"/>
            <a:chExt cx="3417480" cy="829800"/>
          </a:xfrm>
        </p:grpSpPr>
        <p:sp>
          <p:nvSpPr>
            <p:cNvPr id="226" name="Shape 330"/>
            <p:cNvSpPr/>
            <p:nvPr/>
          </p:nvSpPr>
          <p:spPr>
            <a:xfrm>
              <a:off x="1604880" y="3826800"/>
              <a:ext cx="1815840" cy="829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Shape 331"/>
            <p:cNvSpPr/>
            <p:nvPr/>
          </p:nvSpPr>
          <p:spPr>
            <a:xfrm>
              <a:off x="3240" y="3934440"/>
              <a:ext cx="1815840" cy="30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aphicFrame>
        <p:nvGraphicFramePr>
          <p:cNvPr id="228" name="Tabela 48"/>
          <p:cNvGraphicFramePr/>
          <p:nvPr/>
        </p:nvGraphicFramePr>
        <p:xfrm>
          <a:off x="5349240" y="1692000"/>
          <a:ext cx="3126240" cy="2301720"/>
        </p:xfrm>
        <a:graphic>
          <a:graphicData uri="http://schemas.openxmlformats.org/drawingml/2006/table">
            <a:tbl>
              <a:tblPr/>
              <a:tblGrid>
                <a:gridCol w="1563120"/>
                <a:gridCol w="1563120"/>
              </a:tblGrid>
              <a:tr h="576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População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acima de *</a:t>
                      </a:r>
                      <a:endParaRPr lang="pt-BR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721.944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Densidade </a:t>
                      </a:r>
                      <a:endParaRPr lang="pt-BR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Populacional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573 Hab. / Km2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  <a:tr h="1018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Extensão</a:t>
                      </a:r>
                      <a:endParaRPr lang="pt-BR" sz="16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6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1.100  km2</a:t>
                      </a:r>
                      <a:endParaRPr lang="pt-BR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pt-BR" sz="1000" b="0" strike="noStrike" spc="-1">
                          <a:solidFill>
                            <a:srgbClr val="FFFFFF"/>
                          </a:solidFill>
                          <a:latin typeface="Times New Roman"/>
                          <a:ea typeface="Arial"/>
                        </a:rPr>
                        <a:t>68% Preservação ambiental</a:t>
                      </a:r>
                      <a:endParaRPr lang="pt-BR" sz="10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aixaDeTexto 2"/>
          <p:cNvSpPr/>
          <p:nvPr/>
        </p:nvSpPr>
        <p:spPr>
          <a:xfrm>
            <a:off x="4572000" y="4495680"/>
            <a:ext cx="4157280" cy="3639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   Ponto Rural São Francisco Xavier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aixaDeTexto 1"/>
          <p:cNvSpPr/>
          <p:nvPr/>
        </p:nvSpPr>
        <p:spPr>
          <a:xfrm>
            <a:off x="3407400" y="4451400"/>
            <a:ext cx="4548960" cy="363960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Arial"/>
              </a:rPr>
              <a:t>   Ponto Rural São José dos Campos ZN</a:t>
            </a:r>
            <a:endParaRPr lang="pt-B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tângulo 230"/>
          <p:cNvSpPr/>
          <p:nvPr/>
        </p:nvSpPr>
        <p:spPr>
          <a:xfrm>
            <a:off x="2232000" y="2664000"/>
            <a:ext cx="1367280" cy="85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10.000 doses aplicadas !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232" name="Forma livre 231"/>
          <p:cNvSpPr/>
          <p:nvPr/>
        </p:nvSpPr>
        <p:spPr>
          <a:xfrm>
            <a:off x="3456000" y="2808000"/>
            <a:ext cx="1007280" cy="431280"/>
          </a:xfrm>
          <a:custGeom>
            <a:avLst/>
            <a:gdLst/>
            <a:ahLst/>
            <a:cxnLst/>
            <a:rect l="l" t="t" r="r" b="b"/>
            <a:pathLst>
              <a:path w="2802" h="1202">
                <a:moveTo>
                  <a:pt x="0" y="300"/>
                </a:moveTo>
                <a:lnTo>
                  <a:pt x="2100" y="300"/>
                </a:lnTo>
                <a:lnTo>
                  <a:pt x="2100" y="0"/>
                </a:lnTo>
                <a:lnTo>
                  <a:pt x="2801" y="600"/>
                </a:lnTo>
                <a:lnTo>
                  <a:pt x="2100" y="1201"/>
                </a:lnTo>
                <a:lnTo>
                  <a:pt x="21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tângulo 5"/>
          <p:cNvSpPr/>
          <p:nvPr/>
        </p:nvSpPr>
        <p:spPr>
          <a:xfrm>
            <a:off x="2625480" y="1193040"/>
            <a:ext cx="5448240" cy="392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Vacinação contra raiva, febre aftosa, brucelose e “manquinha”;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Análise da acidez do solo e pedido de calcário;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Emissão de CNPJ de produtor rural;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Plantão ambiental rural;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Confecção do CAR – Cadastro Ambiental Rural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Declaração de vacinação;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Patrulha agrícola (convênio com o Governo do Estado SP;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Emissão de GTA (Guia de Trânsito Animal);</a:t>
            </a:r>
            <a:endParaRPr lang="pt-BR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lang="pt-BR" sz="1400" b="0" strike="noStrike" spc="-1">
                <a:solidFill>
                  <a:srgbClr val="FFFFFF"/>
                </a:solidFill>
                <a:latin typeface="Arial"/>
                <a:ea typeface="Arial"/>
              </a:rPr>
              <a:t>Emissão / atualização de CCIR (Certificado de Cadastro de Imóvel –INCRA).</a:t>
            </a:r>
            <a:endParaRPr lang="pt-BR" sz="1400" b="0" strike="noStrike" spc="-1">
              <a:latin typeface="Arial"/>
            </a:endParaRPr>
          </a:p>
        </p:txBody>
      </p:sp>
      <p:pic>
        <p:nvPicPr>
          <p:cNvPr id="234" name="Espaço Reservado para Imagem 2"/>
          <p:cNvPicPr/>
          <p:nvPr/>
        </p:nvPicPr>
        <p:blipFill>
          <a:blip r:embed="rId2"/>
          <a:srcRect l="36147" r="36147"/>
          <a:stretch/>
        </p:blipFill>
        <p:spPr>
          <a:xfrm>
            <a:off x="0" y="0"/>
            <a:ext cx="2135520" cy="5142600"/>
          </a:xfrm>
          <a:prstGeom prst="rect">
            <a:avLst/>
          </a:prstGeom>
          <a:ln w="0">
            <a:noFill/>
          </a:ln>
        </p:spPr>
      </p:pic>
      <p:sp>
        <p:nvSpPr>
          <p:cNvPr id="235" name="Shape 338"/>
          <p:cNvSpPr/>
          <p:nvPr/>
        </p:nvSpPr>
        <p:spPr>
          <a:xfrm>
            <a:off x="2889000" y="69480"/>
            <a:ext cx="4921200" cy="76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4000" b="0" strike="noStrike" spc="-1">
                <a:solidFill>
                  <a:srgbClr val="FFC000"/>
                </a:solidFill>
                <a:latin typeface="Arial"/>
                <a:ea typeface="Arial"/>
              </a:rPr>
              <a:t>Apoio ao produtor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236" name="Shape 339"/>
          <p:cNvSpPr/>
          <p:nvPr/>
        </p:nvSpPr>
        <p:spPr>
          <a:xfrm>
            <a:off x="3984120" y="734760"/>
            <a:ext cx="4065120" cy="2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400" b="0" strike="noStrike" spc="-1">
                <a:solidFill>
                  <a:srgbClr val="FFC000"/>
                </a:solidFill>
                <a:latin typeface="Arial"/>
                <a:ea typeface="Arial"/>
              </a:rPr>
              <a:t>Veja os serviços oferecidos</a:t>
            </a:r>
            <a:endParaRPr lang="pt-B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m 7"/>
          <p:cNvPicPr/>
          <p:nvPr/>
        </p:nvPicPr>
        <p:blipFill>
          <a:blip r:embed="rId2"/>
          <a:stretch/>
        </p:blipFill>
        <p:spPr>
          <a:xfrm>
            <a:off x="2495520" y="487800"/>
            <a:ext cx="5468400" cy="4153320"/>
          </a:xfrm>
          <a:prstGeom prst="rect">
            <a:avLst/>
          </a:prstGeom>
          <a:ln w="0">
            <a:noFill/>
          </a:ln>
        </p:spPr>
      </p:pic>
      <p:pic>
        <p:nvPicPr>
          <p:cNvPr id="238" name="Espaço Reservado para Imagem 14"/>
          <p:cNvPicPr/>
          <p:nvPr/>
        </p:nvPicPr>
        <p:blipFill>
          <a:blip r:embed="rId3"/>
          <a:srcRect l="36150" r="36150"/>
          <a:stretch/>
        </p:blipFill>
        <p:spPr>
          <a:xfrm>
            <a:off x="223920" y="223920"/>
            <a:ext cx="1943640" cy="4680360"/>
          </a:xfrm>
          <a:prstGeom prst="rect">
            <a:avLst/>
          </a:prstGeom>
          <a:ln w="0">
            <a:noFill/>
          </a:ln>
        </p:spPr>
      </p:pic>
      <p:sp>
        <p:nvSpPr>
          <p:cNvPr id="239" name="Retângulo 238"/>
          <p:cNvSpPr/>
          <p:nvPr/>
        </p:nvSpPr>
        <p:spPr>
          <a:xfrm flipV="1">
            <a:off x="2664000" y="1798200"/>
            <a:ext cx="1295280" cy="143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Retângulo 239"/>
          <p:cNvSpPr/>
          <p:nvPr/>
        </p:nvSpPr>
        <p:spPr>
          <a:xfrm>
            <a:off x="5976000" y="3744000"/>
            <a:ext cx="1079280" cy="143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Retângulo 240"/>
          <p:cNvSpPr/>
          <p:nvPr/>
        </p:nvSpPr>
        <p:spPr>
          <a:xfrm>
            <a:off x="5544000" y="4392000"/>
            <a:ext cx="431280" cy="71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Retângulo 241"/>
          <p:cNvSpPr/>
          <p:nvPr/>
        </p:nvSpPr>
        <p:spPr>
          <a:xfrm>
            <a:off x="3024000" y="1440000"/>
            <a:ext cx="503280" cy="71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m 9"/>
          <p:cNvPicPr/>
          <p:nvPr/>
        </p:nvPicPr>
        <p:blipFill>
          <a:blip r:embed="rId2"/>
          <a:stretch/>
        </p:blipFill>
        <p:spPr>
          <a:xfrm>
            <a:off x="2509200" y="549360"/>
            <a:ext cx="5625360" cy="3971880"/>
          </a:xfrm>
          <a:prstGeom prst="rect">
            <a:avLst/>
          </a:prstGeom>
          <a:ln w="0">
            <a:noFill/>
          </a:ln>
        </p:spPr>
      </p:pic>
      <p:pic>
        <p:nvPicPr>
          <p:cNvPr id="244" name="Espaço Reservado para Imagem 8"/>
          <p:cNvPicPr/>
          <p:nvPr/>
        </p:nvPicPr>
        <p:blipFill>
          <a:blip r:embed="rId3"/>
          <a:srcRect l="38306" r="38306"/>
          <a:stretch/>
        </p:blipFill>
        <p:spPr>
          <a:xfrm>
            <a:off x="290520" y="282600"/>
            <a:ext cx="1943640" cy="4678920"/>
          </a:xfrm>
          <a:prstGeom prst="rect">
            <a:avLst/>
          </a:prstGeom>
          <a:ln w="0">
            <a:noFill/>
          </a:ln>
        </p:spPr>
      </p:pic>
      <p:sp>
        <p:nvSpPr>
          <p:cNvPr id="245" name="Retângulo 244"/>
          <p:cNvSpPr/>
          <p:nvPr/>
        </p:nvSpPr>
        <p:spPr>
          <a:xfrm>
            <a:off x="2592000" y="2880000"/>
            <a:ext cx="863280" cy="71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21224</TotalTime>
  <Words>373</Words>
  <Application>Microsoft Office PowerPoint</Application>
  <PresentationFormat>Apresentação na tela (16:9)</PresentationFormat>
  <Paragraphs>68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Office Theme</vt:lpstr>
      <vt:lpstr>Office Theme</vt:lpstr>
      <vt:lpstr>Office Theme</vt:lpstr>
      <vt:lpstr>Office Theme</vt:lpstr>
      <vt:lpstr>Office Theme</vt:lpstr>
      <vt:lpstr>Ponto Rural - SIDE</vt:lpstr>
      <vt:lpstr>Ponto Rural</vt:lpstr>
      <vt:lpstr>São José dos Campos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Presentation  Template</dc:title>
  <dc:creator>Karin Lin</dc:creator>
  <cp:lastModifiedBy>Marisa do Prado Sa Durante</cp:lastModifiedBy>
  <cp:revision>291</cp:revision>
  <cp:lastPrinted>2018-05-08T16:26:56Z</cp:lastPrinted>
  <dcterms:modified xsi:type="dcterms:W3CDTF">2023-10-26T19:57:05Z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3</vt:r8>
  </property>
  <property fmtid="{D5CDD505-2E9C-101B-9397-08002B2CF9AE}" pid="7" name="PresentationFormat">
    <vt:lpwstr>Apresentação na tela (16:9)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14</vt:r8>
  </property>
</Properties>
</file>