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4" r:id="rId5"/>
    <p:sldId id="262" r:id="rId6"/>
    <p:sldId id="265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29/07/2024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Conselho Municipal </a:t>
            </a:r>
            <a:br>
              <a:rPr lang="pt-BR" dirty="0" smtClean="0"/>
            </a:br>
            <a:r>
              <a:rPr lang="pt-BR" dirty="0" smtClean="0"/>
              <a:t>de Meio Ambiente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Secretaria de Urbanismo </a:t>
            </a:r>
            <a:br>
              <a:rPr lang="pt-BR" dirty="0" smtClean="0"/>
            </a:br>
            <a:r>
              <a:rPr lang="pt-BR" dirty="0" smtClean="0"/>
              <a:t>e Sustentabilidade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Departamento de Gestão Ambiental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7/2024</a:t>
            </a:r>
            <a:endParaRPr lang="pt-BR" dirty="0"/>
          </a:p>
        </p:txBody>
      </p:sp>
      <p:pic>
        <p:nvPicPr>
          <p:cNvPr id="2050" name="Picture 2" descr="D:\Users\denison.queiroz\Documents\DENISON\Logos\logo_sjc.png"/>
          <p:cNvPicPr>
            <a:picLocks noChangeAspect="1" noChangeArrowheads="1"/>
          </p:cNvPicPr>
          <p:nvPr/>
        </p:nvPicPr>
        <p:blipFill rotWithShape="1">
          <a:blip r:embed="rId2" cstate="print"/>
          <a:srcRect l="9340" t="9166" r="60070" b="17446"/>
          <a:stretch/>
        </p:blipFill>
        <p:spPr bwMode="auto">
          <a:xfrm>
            <a:off x="8100392" y="5904656"/>
            <a:ext cx="100811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Projeto Restauração Ecológica no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Manancial do Jaguari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pt-B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Contrato FEHIDRO </a:t>
            </a:r>
          </a:p>
          <a:p>
            <a:pPr algn="ctr"/>
            <a:r>
              <a:rPr lang="pt-BR" sz="36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n. 263/2023</a:t>
            </a:r>
          </a:p>
        </p:txBody>
      </p:sp>
      <p:pic>
        <p:nvPicPr>
          <p:cNvPr id="5" name="Picture 2" descr="D:\Users\denison.queiroz\Documents\DENISON\Logos\logo_sj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3353"/>
                    </a14:imgEffect>
                  </a14:imgLayer>
                </a14:imgProps>
              </a:ext>
            </a:extLst>
          </a:blip>
          <a:srcRect l="9340" t="9166" r="60070" b="17446"/>
          <a:stretch/>
        </p:blipFill>
        <p:spPr bwMode="auto">
          <a:xfrm>
            <a:off x="8100392" y="5904656"/>
            <a:ext cx="1008112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O percurso do projeto </a:t>
            </a:r>
            <a:endParaRPr lang="pt-BR" sz="2800" dirty="0"/>
          </a:p>
        </p:txBody>
      </p:sp>
      <p:pic>
        <p:nvPicPr>
          <p:cNvPr id="1026" name="Picture 2" descr="D:\Users\denison.queiroz\Downloads\An_illustration_of_an_industrial_facility_by_a_ri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32425"/>
            <a:ext cx="1725835" cy="17258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denison.queiroz\Downloads\fehidro (1)\Fehid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9" y="1494154"/>
            <a:ext cx="1375463" cy="1783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3574"/>
            <a:ext cx="1152128" cy="16594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 descr="D:\Users\denison.queiroz\Downloads\An_illustration_of_an_ecological_restoration_sce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1728192" cy="17281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2995"/>
            <a:ext cx="1776507" cy="12727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57310" y="1772816"/>
            <a:ext cx="1230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Deliberação da indicação dos projetos</a:t>
            </a:r>
            <a:endParaRPr lang="pt-BR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563888" y="551723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Câmara Técnica</a:t>
            </a:r>
          </a:p>
          <a:p>
            <a:pPr algn="ctr"/>
            <a:r>
              <a:rPr lang="pt-BR" sz="1600" dirty="0" smtClean="0"/>
              <a:t>CBH-PS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85769" y="5517232"/>
            <a:ext cx="197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Membro de câmara técnica</a:t>
            </a:r>
            <a:endParaRPr lang="pt-BR" sz="1600" dirty="0"/>
          </a:p>
        </p:txBody>
      </p:sp>
      <p:pic>
        <p:nvPicPr>
          <p:cNvPr id="9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1776507" cy="17258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angulado 11"/>
          <p:cNvCxnSpPr>
            <a:stCxn id="1029" idx="0"/>
            <a:endCxn id="1027" idx="0"/>
          </p:cNvCxnSpPr>
          <p:nvPr/>
        </p:nvCxnSpPr>
        <p:spPr>
          <a:xfrm rot="5400000" flipH="1" flipV="1">
            <a:off x="4432821" y="-1366844"/>
            <a:ext cx="118841" cy="5840839"/>
          </a:xfrm>
          <a:prstGeom prst="bentConnector3">
            <a:avLst>
              <a:gd name="adj1" fmla="val 604939"/>
            </a:avLst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7451141" y="3277344"/>
            <a:ext cx="0" cy="4358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1583938" y="2841476"/>
            <a:ext cx="0" cy="8717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endCxn id="1028" idx="1"/>
          </p:cNvCxnSpPr>
          <p:nvPr/>
        </p:nvCxnSpPr>
        <p:spPr>
          <a:xfrm>
            <a:off x="2460075" y="4579949"/>
            <a:ext cx="1247829" cy="11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2430903" y="4318339"/>
            <a:ext cx="123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Projeto</a:t>
            </a:r>
            <a:endParaRPr lang="pt-BR" sz="1100" dirty="0"/>
          </a:p>
        </p:txBody>
      </p:sp>
      <p:cxnSp>
        <p:nvCxnSpPr>
          <p:cNvPr id="40" name="Conector de seta reta 39"/>
          <p:cNvCxnSpPr/>
          <p:nvPr/>
        </p:nvCxnSpPr>
        <p:spPr>
          <a:xfrm flipH="1">
            <a:off x="2411760" y="4732349"/>
            <a:ext cx="1247829" cy="11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1028" idx="0"/>
            <a:endCxn id="8" idx="2"/>
          </p:cNvCxnSpPr>
          <p:nvPr/>
        </p:nvCxnSpPr>
        <p:spPr>
          <a:xfrm flipV="1">
            <a:off x="4572000" y="3212975"/>
            <a:ext cx="0" cy="5040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4572000" y="3301538"/>
            <a:ext cx="1230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Hierarquização de projetos</a:t>
            </a:r>
            <a:endParaRPr lang="pt-BR" sz="1100" dirty="0"/>
          </a:p>
        </p:txBody>
      </p:sp>
      <p:cxnSp>
        <p:nvCxnSpPr>
          <p:cNvPr id="45" name="Conector de seta reta 44"/>
          <p:cNvCxnSpPr>
            <a:stCxn id="8" idx="3"/>
            <a:endCxn id="1027" idx="1"/>
          </p:cNvCxnSpPr>
          <p:nvPr/>
        </p:nvCxnSpPr>
        <p:spPr>
          <a:xfrm>
            <a:off x="5148064" y="2383275"/>
            <a:ext cx="1576865" cy="24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3283926" y="932462"/>
            <a:ext cx="2416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Contrato – liberação do recurso </a:t>
            </a:r>
            <a:endParaRPr lang="pt-BR" sz="11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6293414" y="3317028"/>
            <a:ext cx="1230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Cobrança pelo uso a água</a:t>
            </a:r>
            <a:endParaRPr lang="pt-BR" sz="1100" dirty="0"/>
          </a:p>
        </p:txBody>
      </p:sp>
      <p:cxnSp>
        <p:nvCxnSpPr>
          <p:cNvPr id="53" name="Conector de seta reta 52"/>
          <p:cNvCxnSpPr>
            <a:stCxn id="1029" idx="3"/>
          </p:cNvCxnSpPr>
          <p:nvPr/>
        </p:nvCxnSpPr>
        <p:spPr>
          <a:xfrm flipV="1">
            <a:off x="2460075" y="2244347"/>
            <a:ext cx="586285" cy="50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 flipV="1">
            <a:off x="2411760" y="2396747"/>
            <a:ext cx="586285" cy="50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2765022" y="2204864"/>
            <a:ext cx="1230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Licitação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A importância do COMAM no projeto</a:t>
            </a:r>
            <a:endParaRPr lang="pt-BR" sz="2800" dirty="0"/>
          </a:p>
        </p:txBody>
      </p:sp>
      <p:pic>
        <p:nvPicPr>
          <p:cNvPr id="14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40768"/>
            <a:ext cx="8485572" cy="32403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26055" r="45546" b="60400"/>
          <a:stretch/>
        </p:blipFill>
        <p:spPr bwMode="auto">
          <a:xfrm>
            <a:off x="2470766" y="5013176"/>
            <a:ext cx="4752528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87824" y="2276872"/>
            <a:ext cx="1944216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angulado 6"/>
          <p:cNvCxnSpPr>
            <a:endCxn id="15" idx="0"/>
          </p:cNvCxnSpPr>
          <p:nvPr/>
        </p:nvCxnSpPr>
        <p:spPr>
          <a:xfrm rot="16200000" flipH="1">
            <a:off x="3194096" y="3360242"/>
            <a:ext cx="2376264" cy="929604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O Manancial do Jaguari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947227" cy="4901049"/>
          </a:xfrm>
          <a:prstGeom prst="rect">
            <a:avLst/>
          </a:prstGeom>
          <a:ln w="6350">
            <a:noFill/>
          </a:ln>
        </p:spPr>
      </p:pic>
      <p:pic>
        <p:nvPicPr>
          <p:cNvPr id="9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00192" y="4149080"/>
            <a:ext cx="17281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~40% do Manancial está em território Joseense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As Propriedades</a:t>
            </a:r>
            <a:endParaRPr lang="pt-BR" dirty="0"/>
          </a:p>
        </p:txBody>
      </p:sp>
      <p:pic>
        <p:nvPicPr>
          <p:cNvPr id="9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denison.queiroz\Downloads\sf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39805" cy="48264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3949899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Levantamento da flora local (escolha das espécies).</a:t>
            </a:r>
          </a:p>
          <a:p>
            <a:endParaRPr lang="pt-BR" dirty="0" smtClean="0"/>
          </a:p>
          <a:p>
            <a:r>
              <a:rPr lang="pt-BR" dirty="0" smtClean="0"/>
              <a:t>Detecção dos fatores de perturbação à sucessão ecológica.</a:t>
            </a:r>
          </a:p>
          <a:p>
            <a:endParaRPr lang="pt-BR" dirty="0" smtClean="0"/>
          </a:p>
          <a:p>
            <a:r>
              <a:rPr lang="pt-BR" dirty="0" smtClean="0"/>
              <a:t>Métodos de restauração:</a:t>
            </a:r>
          </a:p>
          <a:p>
            <a:pPr>
              <a:buNone/>
            </a:pPr>
            <a:r>
              <a:rPr lang="pt-BR" dirty="0" smtClean="0"/>
              <a:t>-Condução da regeneração natural.</a:t>
            </a:r>
          </a:p>
          <a:p>
            <a:pPr>
              <a:buNone/>
            </a:pPr>
            <a:r>
              <a:rPr lang="pt-BR" dirty="0" smtClean="0"/>
              <a:t>-Plantio adensado (convencional).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Metodologia do Projeto</a:t>
            </a:r>
            <a:endParaRPr lang="pt-BR" dirty="0"/>
          </a:p>
        </p:txBody>
      </p:sp>
      <p:pic>
        <p:nvPicPr>
          <p:cNvPr id="6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222993"/>
              </p:ext>
            </p:extLst>
          </p:nvPr>
        </p:nvGraphicFramePr>
        <p:xfrm>
          <a:off x="971600" y="1291556"/>
          <a:ext cx="720080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227"/>
                <a:gridCol w="1563365"/>
                <a:gridCol w="1872208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Itens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Unidade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Quantidade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Propriedades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unid.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Cercamento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7860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Método Convencional (plantio)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ha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31,6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Método de regeneração natural mediante cercamento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ha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14,4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 de área em restauração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ha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46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Mudas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unid.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36700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Resumo do Projeto</a:t>
            </a:r>
            <a:endParaRPr lang="pt-BR" dirty="0"/>
          </a:p>
        </p:txBody>
      </p:sp>
      <p:pic>
        <p:nvPicPr>
          <p:cNvPr id="6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165304"/>
            <a:ext cx="900000" cy="6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Users\denison.queiroz\Downloads\An_illustration_of_an_ecological_restoration_sce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400" cy="68170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Obrigado pela atenção!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Picture 5" descr="D:\Users\denison.queiroz\Documents\DENISON\Logos\Marca_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1353111" cy="9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95536" y="559380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denison.queiroz@sjc.sp.gov.br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SEURBS/DGA/DDA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(12) 3947-8208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535</TotalTime>
  <Words>149</Words>
  <Application>Microsoft Office PowerPoint</Application>
  <PresentationFormat>Apresentação na tela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Concurso</vt:lpstr>
      <vt:lpstr>Conselho Municipal  de Meio Ambiente  Secretaria de Urbanismo  e Sustentabilidade  Departamento de Gestão Ambiental  7/2024</vt:lpstr>
      <vt:lpstr>Projeto Restauração Ecológica no  Manancial do Jaguari</vt:lpstr>
      <vt:lpstr>O percurso do projeto </vt:lpstr>
      <vt:lpstr>A importância do COMAM no projeto</vt:lpstr>
      <vt:lpstr>O Manancial do Jaguari</vt:lpstr>
      <vt:lpstr>As Propriedades</vt:lpstr>
      <vt:lpstr>Metodologia do Projeto</vt:lpstr>
      <vt:lpstr>Resumo do Projeto</vt:lpstr>
      <vt:lpstr>Obrigado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Denison Queiroz Pogoszelski</dc:creator>
  <cp:lastModifiedBy>Marisa do Prado Sa Durante</cp:lastModifiedBy>
  <cp:revision>41</cp:revision>
  <dcterms:created xsi:type="dcterms:W3CDTF">2021-04-12T11:10:27Z</dcterms:created>
  <dcterms:modified xsi:type="dcterms:W3CDTF">2024-07-29T14:04:07Z</dcterms:modified>
</cp:coreProperties>
</file>